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3" r:id="rId22"/>
    <p:sldId id="285" r:id="rId23"/>
    <p:sldId id="284" r:id="rId24"/>
    <p:sldId id="279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912"/>
  </p:normalViewPr>
  <p:slideViewPr>
    <p:cSldViewPr snapToGrid="0" snapToObjects="1">
      <p:cViewPr>
        <p:scale>
          <a:sx n="95" d="100"/>
          <a:sy n="95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CE952-3EA6-284E-B345-D88A673779BB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245E7-1FCE-F447-A4D3-32736C12D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66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vidia.github.io/apex/amp.html%23unified-api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ink.zhihu.com/?target=https%3A//nvidia.github.io/apex/parallel.html" TargetMode="External"/><Relationship Id="rId4" Type="http://schemas.openxmlformats.org/officeDocument/2006/relationships/hyperlink" Target="https://link.zhihu.com/?target=https%3A//nvidia.github.io/apex/amp.html%23opt-levels-and-propertie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devblogs.nvidia.com/mixed-precision-training-deep-neural-network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1984</a:t>
            </a:r>
            <a:r>
              <a:rPr kumimoji="1" lang="zh-CN" altLang="en-US" dirty="0"/>
              <a:t>：温斯顿坐了回去。一种完全无助的感觉已经降临在他身上。他现在是无助的，动弹不得。那将意味着什么？成为母亲统治下的僧侣。将他置于最危险的恶魔</a:t>
            </a:r>
            <a:r>
              <a:rPr kumimoji="1" lang="en-US" altLang="zh-CN" dirty="0"/>
              <a:t>--</a:t>
            </a:r>
            <a:r>
              <a:rPr kumimoji="1" lang="zh-CN" altLang="en-US" dirty="0"/>
              <a:t>被称为阿兹拉尔的恶魔的中心，这将意味着什么？他永远也不会知道那到底是什么，甚至是怎样的结局，除非他能感受到阿兹拉尔的思想和灵魂的力量。这不仅仅是母亲的存在，这是他所知道的一切，也是他的每时每刻。他被困在她的怀抱里，这种被困住的、被撕扯的、被摧残的、被残害的存在，他只知道这意味着是永恒。而在他迷失的那一瞬间，他的人生就永远的改变了，当阿兹拉尔的灵魂触及到他的心灵时，他就被这股黑暗而神秘的，如此迷人而美丽的力量所吞噬。</a:t>
            </a:r>
            <a:endParaRPr kumimoji="1" lang="en-US" altLang="zh-CN" dirty="0"/>
          </a:p>
          <a:p>
            <a:r>
              <a:rPr kumimoji="1" lang="en-US" altLang="zh-CN" dirty="0"/>
              <a:t>wiki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是一个在长期播放的儿童电视节目</a:t>
            </a:r>
            <a:r>
              <a:rPr kumimoji="1" lang="en-US" altLang="zh-CN" dirty="0"/>
              <a:t>《</a:t>
            </a:r>
            <a:r>
              <a:rPr kumimoji="1" lang="zh-CN" altLang="en-US" dirty="0"/>
              <a:t>芝麻街</a:t>
            </a:r>
            <a:r>
              <a:rPr kumimoji="1" lang="en-US" altLang="zh-CN" dirty="0"/>
              <a:t>》</a:t>
            </a:r>
            <a:r>
              <a:rPr kumimoji="1" lang="zh-CN" altLang="en-US" dirty="0"/>
              <a:t>中的黄色布偶角色。他通常会作为一个小伙伴或作为一个反派出现在节目中</a:t>
            </a:r>
            <a:r>
              <a:rPr kumimoji="1" lang="en-US" altLang="zh-CN" dirty="0"/>
              <a:t>;</a:t>
            </a:r>
            <a:r>
              <a:rPr kumimoji="1" lang="zh-CN" altLang="en-US" dirty="0"/>
              <a:t>他通常被描绘成一个懦弱和不值得信赖的</a:t>
            </a:r>
            <a:r>
              <a:rPr kumimoji="1" lang="zh-CN" altLang="en" dirty="0"/>
              <a:t>形象，</a:t>
            </a:r>
            <a:r>
              <a:rPr kumimoji="1" lang="zh-CN" altLang="en-US" dirty="0"/>
              <a:t>往往干扰街道的正常生活，如 </a:t>
            </a:r>
            <a:r>
              <a:rPr kumimoji="1" lang="en-US" altLang="zh-CN" dirty="0"/>
              <a:t>“</a:t>
            </a:r>
            <a:r>
              <a:rPr kumimoji="1" lang="en" altLang="zh-CN" dirty="0"/>
              <a:t>The Story of the Mole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“</a:t>
            </a:r>
            <a:r>
              <a:rPr kumimoji="1" lang="en" altLang="zh-CN" dirty="0"/>
              <a:t>The Story from the Side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，和 </a:t>
            </a:r>
            <a:r>
              <a:rPr kumimoji="1" lang="en-US" altLang="zh-CN" dirty="0"/>
              <a:t>“</a:t>
            </a:r>
            <a:r>
              <a:rPr kumimoji="1" lang="en" altLang="zh-CN" dirty="0"/>
              <a:t>Bump the Bush”</a:t>
            </a:r>
            <a:r>
              <a:rPr kumimoji="1" lang="zh-CN" altLang="en" dirty="0"/>
              <a:t>。</a:t>
            </a:r>
            <a:r>
              <a:rPr kumimoji="1" lang="zh-CN" altLang="en-US" dirty="0"/>
              <a:t>他由由迈克尔</a:t>
            </a:r>
            <a:r>
              <a:rPr kumimoji="1" lang="en-US" altLang="zh-CN" dirty="0"/>
              <a:t>-</a:t>
            </a:r>
            <a:r>
              <a:rPr kumimoji="1" lang="zh-CN" altLang="en-US" dirty="0"/>
              <a:t>康布斯配音。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是</a:t>
            </a:r>
            <a:r>
              <a:rPr kumimoji="1" lang="en-US" altLang="zh-CN" dirty="0"/>
              <a:t>《</a:t>
            </a:r>
            <a:r>
              <a:rPr kumimoji="1" lang="zh-CN" altLang="en-US" dirty="0"/>
              <a:t>芝麻街</a:t>
            </a:r>
            <a:r>
              <a:rPr kumimoji="1" lang="en-US" altLang="zh-CN" dirty="0"/>
              <a:t>》</a:t>
            </a:r>
            <a:r>
              <a:rPr kumimoji="1" lang="zh-CN" altLang="en-US" dirty="0"/>
              <a:t>的固定成员，他总是由他的两位固定演员弗兰克</a:t>
            </a:r>
            <a:r>
              <a:rPr kumimoji="1" lang="en-US" altLang="zh-CN" dirty="0"/>
              <a:t>-</a:t>
            </a:r>
            <a:r>
              <a:rPr kumimoji="1" lang="zh-CN" altLang="en-US" dirty="0"/>
              <a:t>劳格纳和迈克尔</a:t>
            </a:r>
            <a:r>
              <a:rPr kumimoji="1" lang="en-US" altLang="zh-CN" dirty="0"/>
              <a:t>-</a:t>
            </a:r>
            <a:r>
              <a:rPr kumimoji="1" lang="zh-CN" altLang="en-US" dirty="0"/>
              <a:t>康布斯在整个系列中扮演。（完全是模型瞎编的）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981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21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505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amp.initialize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将模型和优化器为了进行后续混合精度训练而进行封装。注意，在调用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amp.initialize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之前，模型模型必须已经部署在GPU上。 opt_level 从 O0 （全部使用浮点数）一直到 O3 （全部使用半精度浮点数）。而 O1 和 O2 属于不同的混合精度程度，具体可以参阅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APEX的官方文档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。注意之前数字前面的是大写字母O。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5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apex.parallel.DistributedDataParallel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是一个 nn.DistributedDataParallel 的替换版本。我们不需要指定GPU，因为Apex在一个进程中只允许用一个GPU。且它也假设程序在把模型搬到GPU之前已经调用了 torch.cuda.set_device(local_rank)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的基础上进行模型并行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287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混合精度训练需要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缩放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损失函数以阻止梯度出现下溢。不过Apex会自动进行这些工作。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0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462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init_process_group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rank：标识在第几个进程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world_size：一共有多少个进程</a:t>
            </a:r>
          </a:p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DistributedDataParallel（DDP）构造时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同步一个进程组内的state_dict确保模型在同样的状态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创建Reducer来同步梯度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梯度被分块的bucket来发送，分块由bucket_cap_mb控制</a:t>
            </a:r>
          </a:p>
          <a:p>
            <a:pPr lvl="2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参数和梯度在bucket大致按照Model.parameters()给出的结果反序排列，因为一般靠后参数的梯度先算出来</a:t>
            </a:r>
          </a:p>
          <a:p>
            <a:pPr lvl="2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实现原理应该是对每个参数注册一个autograd hook，反向传播的时候触发了这些autograd hook，告诉DDP梯度已经reduction就绪，可以发送了，但具体的发送还是要看bucket中所有的梯度有没有reduction就绪，一旦都准备就绪，就开始发送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device_ids表示当前的进程跑在哪个本机的哪个GPU上</a:t>
            </a:r>
          </a:p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 Pass阶段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如果find_unused_parameters是True，允许在subgraph上backward模型，没有使用过的的参数的梯度会被设置成reduction就绪状态。反向传播时DDP只会等待没有reduction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就绪的参数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，但仍然会reduce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所有的bucket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。防止存在不存计算图没有使用造成无限等待。但该选项存在计算开销</a:t>
            </a:r>
          </a:p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Backward Pass阶段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backward函数是在loss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tensor上调用的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，不在DDP的覆盖范围，但是DDP构造阶段注册了autograd hook，一旦bucket准备就绪，Reduce就执行异步的allreduce在进程组内计算梯度的平均值，一旦所有的bucket都发送了，程序就会block等待所有的allreduce完成，等所有的操作完成后，计算出的平均梯度会写入param.grad，因此在backward之后，所有进程的梯度field都是相同的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每个进程都按照同样的次序对bucket发送，并不是bucket一准备好就发送出去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在backward阶段，AllReduce ops保证所有的rank之间保持同步</a:t>
            </a:r>
          </a:p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Optimizer阶段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所有模型都被初始化成相同的参数，每次迭代使用相同的梯度，因此每个进程中模型的state应该是相同的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8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应用场景：模型太大，单个显卡放不下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注意：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passing a multi-GPU model to DDP, 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device_ids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output_device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NOT be set.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23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载入和保存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每个节点上的参数都是一样的，保存一个节点就行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其它节点载入模型时，必须要在其中一个节点保存模型之后。可以使用dist.barrier()来同步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载入的时候需要指定map_location，否则不同进程可能载入到同一个显卡，造成进程崩溃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46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载入和保存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每个节点上的参数都是一样的，保存一个节点就行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其它节点载入模型时，必须要在其中一个节点保存模型之后。可以使用dist.barrier()来同步</a:t>
            </a:r>
          </a:p>
          <a:p>
            <a:pPr lvl="1"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载入的时候需要指定map_location，否则不同进程可能载入到同一个显卡，造成进程崩溃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08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把一个batch拆分成多个split，split</a:t>
            </a:r>
            <a:r>
              <a:rPr lang="en-US" altLang="zh-CN" dirty="0"/>
              <a:t>_</a:t>
            </a:r>
            <a:r>
              <a:rPr lang="en-US" altLang="zh-CN" dirty="0" err="1"/>
              <a:t>size会极大的影响性能</a:t>
            </a:r>
            <a:r>
              <a:rPr lang="zh-CN" altLang="zh-CN" dirty="0"/>
              <a:t>，设置太小后端不能充分优化，设置太大，第一个和最后一个split的空窗期太长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837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把一个batch拆分成多个split，split</a:t>
            </a:r>
            <a:r>
              <a:rPr lang="en-US" altLang="zh-CN" dirty="0"/>
              <a:t>_</a:t>
            </a:r>
            <a:r>
              <a:rPr lang="en-US" altLang="zh-CN" dirty="0" err="1"/>
              <a:t>size会极大的影响性能</a:t>
            </a:r>
            <a:r>
              <a:rPr lang="zh-CN" altLang="zh-CN" dirty="0"/>
              <a:t>，设置太小后端不能充分优化，设置太大，第一个和最后一个split的空窗期太长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25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weights, activations, gradients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等数据在训练中都利用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来存储，同时拷贝一份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用于更新。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可以看到，其他所有值（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均使用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fp16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来存储，而唯独权重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的格式额外备份一次。 这主要是因为，在更新权重的时候，往往公式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权重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旧权重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梯度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，而在深度模型中，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梯度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这个值往往是非常小的，如果利用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fp16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来进行相加的话， 则很可能会出现上面所说的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舍入误差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的这个问题，导致更新无效。因此上图中，通过将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拷贝成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格式，并且确保整个更新（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过程是在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格式下进行的。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可能有人提出这种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拷贝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的方式，那岂不是使得内存占用反而更高了呢？是的，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额外拷贝一份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的确新增加了训练时候存储的占用。 但是实际上，在训练过程中，内存中占据大部分的基本都是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的值。特别是在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batchsize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很大的情况下，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更是特别占据空间。 保存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activiations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主要是为了在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propogation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的时候进行计算。因此，只要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的值基本都是使用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fp16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来进行存储的话，则最终模型与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相比起来， 内存占用也基本能够减半。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245E7-1FCE-F447-A4D3-32736C12D8F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30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80624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67494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450570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3" y="1516952"/>
            <a:ext cx="10595648" cy="453485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B5D662B-2E9A-344C-BE9E-768EDD8D80F8}"/>
              </a:ext>
            </a:extLst>
          </p:cNvPr>
          <p:cNvSpPr/>
          <p:nvPr userDrawn="1"/>
        </p:nvSpPr>
        <p:spPr>
          <a:xfrm>
            <a:off x="0" y="375443"/>
            <a:ext cx="12192000" cy="843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32" y="452520"/>
            <a:ext cx="8964537" cy="802663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9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E7F73-FEC6-534F-8F7A-84A8BE368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3207447"/>
            <a:ext cx="8679915" cy="1748729"/>
          </a:xfrm>
        </p:spPr>
        <p:txBody>
          <a:bodyPr/>
          <a:lstStyle/>
          <a:p>
            <a:r>
              <a:rPr kumimoji="1" lang="en-US" altLang="zh-CN" dirty="0"/>
              <a:t>UNILM</a:t>
            </a:r>
            <a:r>
              <a:rPr kumimoji="1" lang="zh-CN" altLang="en-US" dirty="0"/>
              <a:t>和深度学习训练加速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54FBEE-BBCA-6A4C-AEED-821C75A5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5038209"/>
            <a:ext cx="8673427" cy="1322587"/>
          </a:xfrm>
        </p:spPr>
        <p:txBody>
          <a:bodyPr/>
          <a:lstStyle/>
          <a:p>
            <a:r>
              <a:rPr kumimoji="1" lang="zh-CN" altLang="en-US" dirty="0"/>
              <a:t>主讲人：韩玮光</a:t>
            </a:r>
            <a:endParaRPr kumimoji="1" lang="en-US" altLang="zh-CN" dirty="0"/>
          </a:p>
          <a:p>
            <a:r>
              <a:rPr kumimoji="1" lang="zh-CN" altLang="en-US" dirty="0"/>
              <a:t>时间：</a:t>
            </a:r>
            <a:r>
              <a:rPr kumimoji="1" lang="en-US" altLang="zh-CN" dirty="0"/>
              <a:t>2020.11.01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783A33-0B1F-E041-A636-FA00B68F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3" y="477520"/>
            <a:ext cx="8950393" cy="36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3E8074-4E86-6548-9ECD-CF72837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简单的模型并行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35FED-E8EC-E346-A91A-702CD581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255183"/>
            <a:ext cx="5489776" cy="36000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0259F-4C93-E247-B5A6-EC2D16DC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32" y="1255183"/>
            <a:ext cx="6091136" cy="4534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CAAD50-3F19-C64E-BA36-3521D40A8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852" y="5077882"/>
            <a:ext cx="5632007" cy="1780117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8221F6-CB78-7542-A771-3FB2CC7D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423" y="5412084"/>
            <a:ext cx="4276613" cy="1180618"/>
          </a:xfrm>
        </p:spPr>
        <p:txBody>
          <a:bodyPr>
            <a:normAutofit fontScale="70000" lnSpcReduction="20000"/>
          </a:bodyPr>
          <a:lstStyle/>
          <a:p>
            <a:pPr fontAlgn="ctr"/>
            <a:r>
              <a:rPr lang="en-US" altLang="zh-CN" dirty="0" err="1"/>
              <a:t>基本概念</a:t>
            </a:r>
            <a:endParaRPr lang="en-US" altLang="zh-CN" dirty="0"/>
          </a:p>
          <a:p>
            <a:pPr lvl="1" fontAlgn="ctr"/>
            <a:r>
              <a:rPr lang="zh-CN" altLang="zh-CN" dirty="0"/>
              <a:t>一个process可以创建多个子process，一个子process对应一个model</a:t>
            </a:r>
            <a:r>
              <a:rPr lang="en-US" altLang="zh-CN" dirty="0"/>
              <a:t> replica</a:t>
            </a:r>
            <a:r>
              <a:rPr lang="zh-CN" altLang="zh-CN" dirty="0"/>
              <a:t>，相当于一个rank。有多少个rank，world</a:t>
            </a:r>
            <a:r>
              <a:rPr lang="en-US" altLang="zh-CN" dirty="0"/>
              <a:t>_</a:t>
            </a:r>
            <a:r>
              <a:rPr lang="en-US" altLang="zh-CN" dirty="0" err="1"/>
              <a:t>size就是多少</a:t>
            </a:r>
            <a:endParaRPr lang="zh-CN" altLang="zh-CN" dirty="0"/>
          </a:p>
          <a:p>
            <a:pPr lvl="1" fontAlgn="ctr"/>
            <a:r>
              <a:rPr lang="en-US" altLang="zh-CN" dirty="0" err="1"/>
              <a:t>一个model</a:t>
            </a:r>
            <a:r>
              <a:rPr lang="en-US" altLang="zh-CN" dirty="0"/>
              <a:t> </a:t>
            </a:r>
            <a:r>
              <a:rPr lang="en-US" altLang="zh-CN" dirty="0" err="1"/>
              <a:t>replica对应N块显卡</a:t>
            </a:r>
            <a:r>
              <a:rPr lang="zh-CN" altLang="zh-CN" dirty="0"/>
              <a:t>，可以进行模型并行</a:t>
            </a:r>
          </a:p>
        </p:txBody>
      </p:sp>
    </p:spTree>
    <p:extLst>
      <p:ext uri="{BB962C8B-B14F-4D97-AF65-F5344CB8AC3E}">
        <p14:creationId xmlns:p14="http://schemas.microsoft.com/office/powerpoint/2010/main" val="157883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C5D3DFA-F554-184E-A10B-872CF4CF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3" y="452520"/>
            <a:ext cx="2880460" cy="80266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模型并行的保存和载入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B7CD0-2566-8242-A956-46A987E4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461" y="361950"/>
            <a:ext cx="8318500" cy="6134100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2806FA-7B55-4B4B-8115-AB0E58DA4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545300"/>
            <a:ext cx="8750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2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2806FA-7B55-4B4B-8115-AB0E58DA4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5300"/>
            <a:ext cx="8750300" cy="44323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C5D3DFA-F554-184E-A10B-872CF4CF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2" y="452520"/>
            <a:ext cx="2695265" cy="80266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模型并行的保存和载入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B7CD0-2566-8242-A956-46A987E4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461" y="361950"/>
            <a:ext cx="8318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ADA076-CC81-A245-9907-AEBF1E77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4373978" cy="1399868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altLang="zh-CN" dirty="0" err="1"/>
              <a:t>模型并行的性能开销</a:t>
            </a:r>
            <a:r>
              <a:rPr lang="zh-CN" altLang="zh-CN" dirty="0"/>
              <a:t>（无pipeline）</a:t>
            </a:r>
          </a:p>
          <a:p>
            <a:pPr lvl="1" fontAlgn="ctr"/>
            <a:r>
              <a:rPr lang="en-US" altLang="zh-CN" dirty="0" err="1"/>
              <a:t>同一时间只有一个GPU在工作</a:t>
            </a:r>
            <a:endParaRPr lang="en-US" altLang="zh-CN" dirty="0"/>
          </a:p>
          <a:p>
            <a:pPr lvl="1" fontAlgn="ctr"/>
            <a:r>
              <a:rPr lang="en-US" altLang="zh-CN" dirty="0" err="1"/>
              <a:t>GPU之间拷贝数据存在性能开销</a:t>
            </a:r>
            <a:endParaRPr lang="en-US" altLang="zh-CN" dirty="0"/>
          </a:p>
          <a:p>
            <a:r>
              <a:rPr kumimoji="1" lang="zh-CN" altLang="en-US" dirty="0"/>
              <a:t>性能开销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E53A7A-323F-F949-AB5C-9E4CD8DE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流水线式的模型并行</a:t>
            </a:r>
          </a:p>
        </p:txBody>
      </p:sp>
      <p:pic>
        <p:nvPicPr>
          <p:cNvPr id="7176" name="Picture 8" descr="ResNet50 Execution Time (Second) ">
            <a:extLst>
              <a:ext uri="{FF2B5EF4-FFF2-40B4-BE49-F238E27FC236}">
                <a16:creationId xmlns:a16="http://schemas.microsoft.com/office/drawing/2014/main" id="{FBB3C388-355C-8F41-BBFE-B1FCB087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37" y="2916820"/>
            <a:ext cx="2733117" cy="20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Net50 Execution Time (Second) ">
            <a:extLst>
              <a:ext uri="{FF2B5EF4-FFF2-40B4-BE49-F238E27FC236}">
                <a16:creationId xmlns:a16="http://schemas.microsoft.com/office/drawing/2014/main" id="{D22E0693-21BA-7044-8637-B6F89BAE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2916820"/>
            <a:ext cx="2733117" cy="20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sNet50 Execution Time (Second) ">
            <a:extLst>
              <a:ext uri="{FF2B5EF4-FFF2-40B4-BE49-F238E27FC236}">
                <a16:creationId xmlns:a16="http://schemas.microsoft.com/office/drawing/2014/main" id="{39375109-04B3-4042-A1B7-01C996EB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03" y="4964432"/>
            <a:ext cx="2442184" cy="18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7DBD8D91-588A-904F-A63B-778FCC2F3050}"/>
              </a:ext>
            </a:extLst>
          </p:cNvPr>
          <p:cNvSpPr txBox="1">
            <a:spLocks/>
          </p:cNvSpPr>
          <p:nvPr/>
        </p:nvSpPr>
        <p:spPr>
          <a:xfrm>
            <a:off x="804674" y="5077360"/>
            <a:ext cx="1893730" cy="793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CN" altLang="en-US" dirty="0"/>
              <a:t>确定合适的</a:t>
            </a:r>
            <a:r>
              <a:rPr lang="en-US" altLang="zh-CN" dirty="0" err="1"/>
              <a:t>split_size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379283-3B98-554A-8608-E662C4C1C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015" y="1274554"/>
            <a:ext cx="6685664" cy="51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ADA076-CC81-A245-9907-AEBF1E77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4373978" cy="1399868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altLang="zh-CN" dirty="0" err="1"/>
              <a:t>模型并行的性能开销</a:t>
            </a:r>
            <a:r>
              <a:rPr lang="zh-CN" altLang="zh-CN" dirty="0"/>
              <a:t>（无pipeline）</a:t>
            </a:r>
          </a:p>
          <a:p>
            <a:pPr lvl="1" fontAlgn="ctr"/>
            <a:r>
              <a:rPr lang="en-US" altLang="zh-CN" dirty="0" err="1"/>
              <a:t>同一时间只有一个GPU在工作</a:t>
            </a:r>
            <a:endParaRPr lang="en-US" altLang="zh-CN" dirty="0"/>
          </a:p>
          <a:p>
            <a:pPr lvl="1" fontAlgn="ctr"/>
            <a:r>
              <a:rPr lang="en-US" altLang="zh-CN" dirty="0" err="1"/>
              <a:t>GPU之间拷贝数据存在性能开销</a:t>
            </a:r>
            <a:endParaRPr lang="en-US" altLang="zh-CN" dirty="0"/>
          </a:p>
          <a:p>
            <a:r>
              <a:rPr kumimoji="1" lang="zh-CN" altLang="en-US" dirty="0"/>
              <a:t>性能开销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E53A7A-323F-F949-AB5C-9E4CD8DE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流水线式的模型并行</a:t>
            </a:r>
          </a:p>
        </p:txBody>
      </p:sp>
      <p:pic>
        <p:nvPicPr>
          <p:cNvPr id="7176" name="Picture 8" descr="ResNet50 Execution Time (Second) ">
            <a:extLst>
              <a:ext uri="{FF2B5EF4-FFF2-40B4-BE49-F238E27FC236}">
                <a16:creationId xmlns:a16="http://schemas.microsoft.com/office/drawing/2014/main" id="{FBB3C388-355C-8F41-BBFE-B1FCB087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37" y="2916820"/>
            <a:ext cx="2733117" cy="20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Net50 Execution Time (Second) ">
            <a:extLst>
              <a:ext uri="{FF2B5EF4-FFF2-40B4-BE49-F238E27FC236}">
                <a16:creationId xmlns:a16="http://schemas.microsoft.com/office/drawing/2014/main" id="{D22E0693-21BA-7044-8637-B6F89BAE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2916820"/>
            <a:ext cx="2733117" cy="20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sNet50 Execution Time (Second) ">
            <a:extLst>
              <a:ext uri="{FF2B5EF4-FFF2-40B4-BE49-F238E27FC236}">
                <a16:creationId xmlns:a16="http://schemas.microsoft.com/office/drawing/2014/main" id="{39375109-04B3-4042-A1B7-01C996EB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03" y="4964432"/>
            <a:ext cx="2442184" cy="18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7DBD8D91-588A-904F-A63B-778FCC2F3050}"/>
              </a:ext>
            </a:extLst>
          </p:cNvPr>
          <p:cNvSpPr txBox="1">
            <a:spLocks/>
          </p:cNvSpPr>
          <p:nvPr/>
        </p:nvSpPr>
        <p:spPr>
          <a:xfrm>
            <a:off x="804674" y="5077360"/>
            <a:ext cx="1893730" cy="793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CN" altLang="en-US" dirty="0"/>
              <a:t>确定合适的</a:t>
            </a:r>
            <a:r>
              <a:rPr lang="en-US" altLang="zh-CN" dirty="0" err="1"/>
              <a:t>split_size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00509F-DCD3-D34B-9D9C-CF3765AC2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96" y="1331755"/>
            <a:ext cx="6942704" cy="52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8B8BD54-E3AA-D547-A57B-35F4F919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65" y="1562132"/>
            <a:ext cx="10469069" cy="2637726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float16</a:t>
            </a:r>
            <a:r>
              <a:rPr kumimoji="1" lang="zh-CN" altLang="en-US" dirty="0"/>
              <a:t>和</a:t>
            </a:r>
            <a:r>
              <a:rPr kumimoji="1" lang="en" altLang="zh-CN" dirty="0"/>
              <a:t>float</a:t>
            </a:r>
            <a:r>
              <a:rPr kumimoji="1" lang="zh-CN" altLang="en-US" dirty="0"/>
              <a:t>相比，总结下来就是两个原因：内存占用更少，计算更快</a:t>
            </a:r>
          </a:p>
          <a:p>
            <a:r>
              <a:rPr kumimoji="1" lang="zh-CN" altLang="en-US" dirty="0"/>
              <a:t>内存占用更少：这个是显然可见的，通用的模型 </a:t>
            </a:r>
            <a:r>
              <a:rPr kumimoji="1" lang="en" altLang="zh-CN" dirty="0"/>
              <a:t>fp16 </a:t>
            </a:r>
            <a:r>
              <a:rPr kumimoji="1" lang="zh-CN" altLang="en-US" dirty="0"/>
              <a:t>占用的内存只需原来的一半，</a:t>
            </a:r>
            <a:r>
              <a:rPr kumimoji="1" lang="en" altLang="zh-CN" dirty="0"/>
              <a:t>memory-bandwidth</a:t>
            </a:r>
            <a:r>
              <a:rPr kumimoji="1" lang="zh-CN" altLang="en-US" dirty="0"/>
              <a:t>减半所带来的好处：</a:t>
            </a:r>
          </a:p>
          <a:p>
            <a:pPr lvl="1"/>
            <a:r>
              <a:rPr kumimoji="1" lang="zh-CN" altLang="en-US" dirty="0"/>
              <a:t>模型占用的内存更小，训练的时候可以用更大的</a:t>
            </a:r>
            <a:r>
              <a:rPr kumimoji="1" lang="en" altLang="zh-CN" dirty="0" err="1"/>
              <a:t>batchsize</a:t>
            </a:r>
            <a:r>
              <a:rPr kumimoji="1" lang="zh-CN" altLang="en" dirty="0"/>
              <a:t>。</a:t>
            </a:r>
          </a:p>
          <a:p>
            <a:pPr lvl="1"/>
            <a:r>
              <a:rPr kumimoji="1" lang="zh-CN" altLang="en-US" dirty="0"/>
              <a:t>模型训练时，通信量（特别是多卡，或者多机多卡）大幅减少，大幅减少等待时间，加快数据的流通。</a:t>
            </a:r>
          </a:p>
          <a:p>
            <a:r>
              <a:rPr kumimoji="1" lang="zh-CN" altLang="en-US" dirty="0"/>
              <a:t>计算更快：</a:t>
            </a:r>
          </a:p>
          <a:p>
            <a:pPr lvl="1"/>
            <a:r>
              <a:rPr kumimoji="1" lang="zh-CN" altLang="en-US" dirty="0"/>
              <a:t>目前的不少</a:t>
            </a:r>
            <a:r>
              <a:rPr kumimoji="1" lang="en" altLang="zh-CN" dirty="0"/>
              <a:t>GPU</a:t>
            </a:r>
            <a:r>
              <a:rPr kumimoji="1" lang="zh-CN" altLang="en-US" dirty="0"/>
              <a:t>都有针对 </a:t>
            </a:r>
            <a:r>
              <a:rPr kumimoji="1" lang="en" altLang="zh-CN" dirty="0"/>
              <a:t>fp16 </a:t>
            </a:r>
            <a:r>
              <a:rPr kumimoji="1" lang="zh-CN" altLang="en-US" dirty="0"/>
              <a:t>的计算进行优化。论文指出：在近期的</a:t>
            </a:r>
            <a:r>
              <a:rPr kumimoji="1" lang="en" altLang="zh-CN" dirty="0"/>
              <a:t>GPU</a:t>
            </a:r>
            <a:r>
              <a:rPr kumimoji="1" lang="zh-CN" altLang="en-US" dirty="0"/>
              <a:t>中，半精度的计算吞吐量可以是单精度的 </a:t>
            </a:r>
            <a:r>
              <a:rPr kumimoji="1" lang="en-US" altLang="zh-CN" dirty="0"/>
              <a:t>2-8 </a:t>
            </a:r>
            <a:r>
              <a:rPr kumimoji="1" lang="zh-CN" altLang="en-US" dirty="0"/>
              <a:t>倍；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2562B8-8053-6E44-91FA-6B299AE6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为什么需要混合精度训练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62F9D4-2E0A-8D47-8E9E-A7F6C428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95" y="3896439"/>
            <a:ext cx="6981408" cy="296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5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F14E1E-DFAC-3D44-B520-F2F2A9E1B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3" y="1516952"/>
                <a:ext cx="5291327" cy="2071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/>
                  <a:t>数据溢出问题</a:t>
                </a:r>
              </a:p>
              <a:p>
                <a:pPr lvl="1"/>
                <a:r>
                  <a:rPr kumimoji="1" lang="zh-CN" altLang="en-US" dirty="0"/>
                  <a:t>上溢（</a:t>
                </a:r>
                <a:r>
                  <a:rPr kumimoji="1" lang="en-US" altLang="zh-CN" dirty="0"/>
                  <a:t>overflow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下溢（</a:t>
                </a:r>
                <a:r>
                  <a:rPr kumimoji="1" lang="en" altLang="zh-CN" dirty="0"/>
                  <a:t> underflow 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" altLang="zh-CN" dirty="0"/>
                  <a:t>fp16 </a:t>
                </a:r>
                <a:r>
                  <a:rPr kumimoji="1" lang="zh-CN" altLang="en-US" dirty="0"/>
                  <a:t>的有效的动态范围约为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~65504</m:t>
                    </m:r>
                  </m:oMath>
                </a14:m>
                <a:r>
                  <a:rPr kumimoji="1" lang="zh-CN" altLang="en-US" dirty="0"/>
                  <a:t>，比单精度的</a:t>
                </a:r>
                <a:r>
                  <a:rPr kumimoji="1" lang="en" altLang="zh-CN" dirty="0"/>
                  <a:t>float</a:t>
                </a:r>
                <a:r>
                  <a:rPr kumimoji="1" lang="zh-CN" altLang="en-US" dirty="0"/>
                  <a:t>要狭窄很多。对于深度学习而言，最大的问题在于 下溢出，在训练后期，例如激活函数的梯度会非常小， 甚至在梯度乘以学习率后，值会更加小。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F14E1E-DFAC-3D44-B520-F2F2A9E1B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3" y="1516952"/>
                <a:ext cx="5291327" cy="2071200"/>
              </a:xfrm>
              <a:blipFill>
                <a:blip r:embed="rId2"/>
                <a:stretch>
                  <a:fillRect l="-478" b="-3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D7665DA-8B2B-E544-B7FB-DEC69DEC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fp16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D41064F-C6F3-8D4D-9B46-D1399DBD45C8}"/>
              </a:ext>
            </a:extLst>
          </p:cNvPr>
          <p:cNvSpPr txBox="1">
            <a:spLocks/>
          </p:cNvSpPr>
          <p:nvPr/>
        </p:nvSpPr>
        <p:spPr>
          <a:xfrm>
            <a:off x="6188830" y="1516952"/>
            <a:ext cx="5291327" cy="36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fp16</a:t>
            </a:r>
            <a:r>
              <a:rPr kumimoji="1" lang="zh-CN" altLang="en-US" dirty="0"/>
              <a:t>的最小精度，随着数据表示区间的不同而变化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87C2A46-0A25-6640-B89F-0C875719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3" y="3849921"/>
            <a:ext cx="4953965" cy="27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70FE775-10E3-5A43-A9FF-47E79675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0876"/>
            <a:ext cx="6073648" cy="32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41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244B7D0-111C-9045-930F-B38ECE1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</a:t>
            </a:r>
            <a:r>
              <a:rPr kumimoji="1" lang="en-US" altLang="zh-CN" dirty="0"/>
              <a:t>——FP32 </a:t>
            </a:r>
            <a:r>
              <a:rPr kumimoji="1" lang="zh-CN" altLang="en-US" dirty="0"/>
              <a:t>权重备份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74654C-9428-7542-A65D-9B0C78BCFC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80" y="1473646"/>
            <a:ext cx="10252239" cy="518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F205DE-CC1C-DB4A-89D9-97E9360BCC41}"/>
              </a:ext>
            </a:extLst>
          </p:cNvPr>
          <p:cNvSpPr/>
          <p:nvPr/>
        </p:nvSpPr>
        <p:spPr>
          <a:xfrm>
            <a:off x="0" y="0"/>
            <a:ext cx="1124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Micikevicius</a:t>
            </a:r>
            <a:r>
              <a:rPr lang="en" altLang="zh-CN" dirty="0"/>
              <a:t> P, Narang S, </a:t>
            </a:r>
            <a:r>
              <a:rPr lang="en" altLang="zh-CN" dirty="0" err="1"/>
              <a:t>Alben</a:t>
            </a:r>
            <a:r>
              <a:rPr lang="en" altLang="zh-CN" dirty="0"/>
              <a:t> J, et al. Mixed precision training[J]. </a:t>
            </a:r>
            <a:r>
              <a:rPr lang="en" altLang="zh-CN" dirty="0" err="1"/>
              <a:t>arXiv</a:t>
            </a:r>
            <a:r>
              <a:rPr lang="en" altLang="zh-CN" dirty="0"/>
              <a:t> preprint arXiv:1710.03740,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24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F1CF75-878C-9742-B04F-F22A96A70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3" y="1516952"/>
                <a:ext cx="4386643" cy="453485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" altLang="zh-CN" dirty="0"/>
                  <a:t>Loss Scale </a:t>
                </a:r>
                <a:r>
                  <a:rPr kumimoji="1" lang="zh-CN" altLang="en-US" dirty="0"/>
                  <a:t>主要是为了解决 </a:t>
                </a:r>
                <a:r>
                  <a:rPr kumimoji="1" lang="en" altLang="zh-CN" dirty="0"/>
                  <a:t>fp16 underflow </a:t>
                </a:r>
                <a:r>
                  <a:rPr kumimoji="1" lang="zh-CN" altLang="en-US" dirty="0"/>
                  <a:t>的问题。刚才提到，训练到了后期，梯度（特别是激活函数平滑段的梯度）会特别小，</a:t>
                </a:r>
                <a:r>
                  <a:rPr kumimoji="1" lang="en" altLang="zh-CN" dirty="0"/>
                  <a:t>fp16 </a:t>
                </a:r>
                <a:r>
                  <a:rPr kumimoji="1" lang="zh-CN" altLang="en-US" dirty="0"/>
                  <a:t>表示容易产生 </a:t>
                </a:r>
                <a:r>
                  <a:rPr kumimoji="1" lang="en" altLang="zh-CN" dirty="0"/>
                  <a:t>underflow </a:t>
                </a:r>
                <a:r>
                  <a:rPr kumimoji="1" lang="zh-CN" altLang="en-US" dirty="0"/>
                  <a:t>现象。 下图展示了 </a:t>
                </a:r>
                <a:r>
                  <a:rPr kumimoji="1" lang="en" altLang="zh-CN" dirty="0"/>
                  <a:t>SSD </a:t>
                </a:r>
                <a:r>
                  <a:rPr kumimoji="1" lang="zh-CN" altLang="en-US" dirty="0"/>
                  <a:t>模型在训练过程中，激活函数梯度的分布情况：可以看到，有</a:t>
                </a:r>
                <a:r>
                  <a:rPr kumimoji="1" lang="en-US" altLang="zh-CN" dirty="0"/>
                  <a:t>67%</a:t>
                </a:r>
                <a:r>
                  <a:rPr kumimoji="1" lang="zh-CN" altLang="en-US" dirty="0"/>
                  <a:t>的梯度小于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</m:oMath>
                </a14:m>
                <a:r>
                  <a:rPr kumimoji="1" lang="zh-CN" altLang="en-US" dirty="0"/>
                  <a:t>，如果用 </a:t>
                </a:r>
                <a:r>
                  <a:rPr kumimoji="1" lang="en" altLang="zh-CN" dirty="0"/>
                  <a:t>fp16 </a:t>
                </a:r>
                <a:r>
                  <a:rPr kumimoji="1" lang="zh-CN" altLang="en-US" dirty="0"/>
                  <a:t>来表示，则这些梯度都会变成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lang="zh-CN" altLang="en-US" dirty="0"/>
                  <a:t>为了解决梯度过小的问题，对计算出来的</a:t>
                </a:r>
                <a:r>
                  <a:rPr lang="en" altLang="zh-CN" dirty="0"/>
                  <a:t>loss</a:t>
                </a:r>
                <a:r>
                  <a:rPr lang="zh-CN" altLang="en-US" dirty="0"/>
                  <a:t>值进行</a:t>
                </a:r>
                <a:r>
                  <a:rPr lang="en" altLang="zh-CN" dirty="0"/>
                  <a:t>scale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由于链式法则的存在，</a:t>
                </a:r>
                <a:r>
                  <a:rPr lang="en" altLang="zh-CN" dirty="0"/>
                  <a:t>loss</a:t>
                </a:r>
                <a:r>
                  <a:rPr lang="zh-CN" altLang="en-US" dirty="0"/>
                  <a:t>上的</a:t>
                </a:r>
                <a:r>
                  <a:rPr lang="en" altLang="zh-CN" dirty="0"/>
                  <a:t>scale</a:t>
                </a:r>
                <a:r>
                  <a:rPr lang="zh-CN" altLang="en-US" dirty="0"/>
                  <a:t>会作用也会作用在梯度上。这样比起对每个梯度进行</a:t>
                </a:r>
                <a:r>
                  <a:rPr lang="en" altLang="zh-CN" dirty="0"/>
                  <a:t>scale</a:t>
                </a:r>
                <a:r>
                  <a:rPr lang="zh-CN" altLang="en-US" dirty="0"/>
                  <a:t>更加划算。 </a:t>
                </a:r>
                <a:r>
                  <a:rPr lang="en" altLang="zh-CN" dirty="0"/>
                  <a:t>scaled </a:t>
                </a:r>
                <a:r>
                  <a:rPr lang="zh-CN" altLang="en-US" dirty="0"/>
                  <a:t>过后的梯度，就会平移到 </a:t>
                </a:r>
                <a:r>
                  <a:rPr lang="en" altLang="zh-CN" dirty="0"/>
                  <a:t>fp16 </a:t>
                </a:r>
                <a:r>
                  <a:rPr lang="zh-CN" altLang="en-US" dirty="0"/>
                  <a:t>有效的展示范围内。</a:t>
                </a:r>
              </a:p>
              <a:p>
                <a:r>
                  <a:rPr lang="zh-CN" altLang="en-US" dirty="0"/>
                  <a:t>这样，</a:t>
                </a:r>
                <a:r>
                  <a:rPr lang="en" altLang="zh-CN" dirty="0"/>
                  <a:t>scaled-gradient </a:t>
                </a:r>
                <a:r>
                  <a:rPr lang="zh-CN" altLang="en-US" dirty="0"/>
                  <a:t>就可以一直使用 </a:t>
                </a:r>
                <a:r>
                  <a:rPr lang="en" altLang="zh-CN" dirty="0"/>
                  <a:t>fp16 </a:t>
                </a:r>
                <a:r>
                  <a:rPr lang="zh-CN" altLang="en-US" dirty="0"/>
                  <a:t>进行存储了。只有在进行更新的时候，才会将 </a:t>
                </a:r>
                <a:r>
                  <a:rPr lang="en" altLang="zh-CN" dirty="0"/>
                  <a:t>scaled-gradient </a:t>
                </a:r>
                <a:r>
                  <a:rPr lang="zh-CN" altLang="en-US" dirty="0"/>
                  <a:t>转化为 </a:t>
                </a:r>
                <a:r>
                  <a:rPr lang="en" altLang="zh-CN" dirty="0"/>
                  <a:t>fp32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同时将</a:t>
                </a:r>
                <a:r>
                  <a:rPr lang="en" altLang="zh-CN" dirty="0"/>
                  <a:t>scale</a:t>
                </a:r>
                <a:r>
                  <a:rPr lang="zh-CN" altLang="en-US" dirty="0"/>
                  <a:t>抹去。论文指出， </a:t>
                </a:r>
                <a:r>
                  <a:rPr lang="en" altLang="zh-CN" dirty="0"/>
                  <a:t>scale </a:t>
                </a:r>
                <a:r>
                  <a:rPr lang="zh-CN" altLang="en-US" dirty="0"/>
                  <a:t>并非对于所有网络而言都是必须的。而</a:t>
                </a:r>
                <a:r>
                  <a:rPr lang="en" altLang="zh-CN" dirty="0"/>
                  <a:t>scale</a:t>
                </a:r>
                <a:r>
                  <a:rPr lang="zh-CN" altLang="en-US" dirty="0"/>
                  <a:t>的取值为也会特别大，论文给出在 </a:t>
                </a:r>
                <a:r>
                  <a:rPr lang="en-US" altLang="zh-CN" dirty="0"/>
                  <a:t>8 - 32</a:t>
                </a:r>
                <a:r>
                  <a:rPr lang="en" altLang="zh-CN" dirty="0"/>
                  <a:t>k </a:t>
                </a:r>
                <a:r>
                  <a:rPr lang="zh-CN" altLang="en-US" dirty="0"/>
                  <a:t>之间皆可。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F1CF75-878C-9742-B04F-F22A96A70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3" y="1516952"/>
                <a:ext cx="4386643" cy="4534856"/>
              </a:xfrm>
              <a:blipFill>
                <a:blip r:embed="rId2"/>
                <a:stretch>
                  <a:fillRect l="-578" r="-1156" b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EBAD63C-7465-0641-AFC7-8F8DEA60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</a:t>
            </a:r>
            <a:r>
              <a:rPr kumimoji="1" lang="en-US" altLang="zh-CN" dirty="0"/>
              <a:t>—— </a:t>
            </a:r>
            <a:r>
              <a:rPr lang="en" altLang="zh-CN" b="1" dirty="0"/>
              <a:t>Loss Scale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9FB009-64F0-C74D-ACC8-FAE37B991BC1}"/>
              </a:ext>
            </a:extLst>
          </p:cNvPr>
          <p:cNvSpPr/>
          <p:nvPr/>
        </p:nvSpPr>
        <p:spPr>
          <a:xfrm>
            <a:off x="0" y="0"/>
            <a:ext cx="1124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Micikevicius</a:t>
            </a:r>
            <a:r>
              <a:rPr lang="en" altLang="zh-CN" dirty="0"/>
              <a:t> P, Narang S, </a:t>
            </a:r>
            <a:r>
              <a:rPr lang="en" altLang="zh-CN" dirty="0" err="1"/>
              <a:t>Alben</a:t>
            </a:r>
            <a:r>
              <a:rPr lang="en" altLang="zh-CN" dirty="0"/>
              <a:t> J, et al. Mixed precision training[J]. </a:t>
            </a:r>
            <a:r>
              <a:rPr lang="en" altLang="zh-CN" dirty="0" err="1"/>
              <a:t>arXiv</a:t>
            </a:r>
            <a:r>
              <a:rPr lang="en" altLang="zh-CN" dirty="0"/>
              <a:t> preprint arXiv:1710.03740, 2017.</a:t>
            </a:r>
            <a:endParaRPr lang="zh-CN" altLang="en-US" dirty="0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88B8CD5D-7B3D-FC4A-92B5-827DDD83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16" y="1611631"/>
            <a:ext cx="6860574" cy="444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DB185A-8C5C-444E-9CC5-E4C10AF8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提高算数精度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8F065-E658-A142-A85C-770ED3AB54DF}"/>
              </a:ext>
            </a:extLst>
          </p:cNvPr>
          <p:cNvSpPr/>
          <p:nvPr/>
        </p:nvSpPr>
        <p:spPr>
          <a:xfrm>
            <a:off x="0" y="0"/>
            <a:ext cx="1124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Micikevicius</a:t>
            </a:r>
            <a:r>
              <a:rPr lang="en" altLang="zh-CN" dirty="0"/>
              <a:t> P, Narang S, </a:t>
            </a:r>
            <a:r>
              <a:rPr lang="en" altLang="zh-CN" dirty="0" err="1"/>
              <a:t>Alben</a:t>
            </a:r>
            <a:r>
              <a:rPr lang="en" altLang="zh-CN" dirty="0"/>
              <a:t> J, et al. Mixed precision training[J]. </a:t>
            </a:r>
            <a:r>
              <a:rPr lang="en" altLang="zh-CN" dirty="0" err="1"/>
              <a:t>arXiv</a:t>
            </a:r>
            <a:r>
              <a:rPr lang="en" altLang="zh-CN" dirty="0"/>
              <a:t> preprint arXiv:1710.03740, 2017.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2B30CE3-D744-F949-8630-87994ABCA928}"/>
              </a:ext>
            </a:extLst>
          </p:cNvPr>
          <p:cNvSpPr txBox="1">
            <a:spLocks/>
          </p:cNvSpPr>
          <p:nvPr/>
        </p:nvSpPr>
        <p:spPr>
          <a:xfrm>
            <a:off x="804673" y="999636"/>
            <a:ext cx="4890071" cy="4534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经过实验，作者发现将</a:t>
            </a:r>
            <a:r>
              <a:rPr lang="en" altLang="zh-CN" dirty="0"/>
              <a:t>FP16</a:t>
            </a:r>
            <a:r>
              <a:rPr lang="zh-CN" altLang="en-US" dirty="0"/>
              <a:t>的矩阵相乘后和</a:t>
            </a:r>
            <a:r>
              <a:rPr lang="en" altLang="zh-CN" dirty="0"/>
              <a:t>FP32</a:t>
            </a:r>
            <a:r>
              <a:rPr lang="zh-CN" altLang="en-US" dirty="0"/>
              <a:t>的矩阵进行加法运算，写入内存时再转回</a:t>
            </a:r>
            <a:r>
              <a:rPr lang="en" altLang="zh-CN" dirty="0"/>
              <a:t>FP16</a:t>
            </a:r>
            <a:r>
              <a:rPr lang="zh-CN" altLang="en-US" dirty="0"/>
              <a:t>可以获得较好的精度。英伟达</a:t>
            </a:r>
            <a:r>
              <a:rPr lang="en" altLang="zh-CN" dirty="0"/>
              <a:t>V</a:t>
            </a:r>
            <a:r>
              <a:rPr lang="zh-CN" altLang="en-US" dirty="0"/>
              <a:t>系列</a:t>
            </a:r>
            <a:r>
              <a:rPr lang="en" altLang="zh-CN" dirty="0"/>
              <a:t>GPU</a:t>
            </a:r>
            <a:r>
              <a:rPr lang="zh-CN" altLang="en-US" dirty="0"/>
              <a:t>卡中的</a:t>
            </a:r>
            <a:r>
              <a:rPr lang="en" altLang="zh-CN" dirty="0"/>
              <a:t>Tensor Core</a:t>
            </a:r>
            <a:r>
              <a:rPr lang="zh-CN" altLang="en" dirty="0"/>
              <a:t>（</a:t>
            </a:r>
            <a:r>
              <a:rPr lang="zh-CN" altLang="en-US" dirty="0"/>
              <a:t>上图）也很支持这种操作。因此，在进行大型累加时（</a:t>
            </a:r>
            <a:r>
              <a:rPr lang="en" altLang="zh-CN" dirty="0"/>
              <a:t>batch-norm</a:t>
            </a:r>
            <a:r>
              <a:rPr lang="zh-CN" altLang="en" dirty="0"/>
              <a:t>、</a:t>
            </a:r>
            <a:r>
              <a:rPr lang="en" altLang="zh-CN" dirty="0" err="1"/>
              <a:t>softmax</a:t>
            </a:r>
            <a:r>
              <a:rPr lang="zh-CN" altLang="en" dirty="0"/>
              <a:t>），</a:t>
            </a:r>
            <a:r>
              <a:rPr lang="zh-CN" altLang="en-US" dirty="0"/>
              <a:t>为防止溢出都需要用</a:t>
            </a:r>
            <a:r>
              <a:rPr lang="en" altLang="zh-CN" dirty="0"/>
              <a:t>FP32</a:t>
            </a:r>
            <a:r>
              <a:rPr lang="zh-CN" altLang="en-US" dirty="0"/>
              <a:t>进行计算，且加法主要被内存带宽限制，对运算速度不敏感，因此不会降低训练速度。另外，在进行</a:t>
            </a:r>
            <a:r>
              <a:rPr lang="en" altLang="zh-CN" dirty="0"/>
              <a:t>Point-wise</a:t>
            </a:r>
            <a:r>
              <a:rPr lang="zh-CN" altLang="en-US" dirty="0"/>
              <a:t>乘法时，用</a:t>
            </a:r>
            <a:r>
              <a:rPr lang="en" altLang="zh-CN" dirty="0"/>
              <a:t>FP16</a:t>
            </a:r>
            <a:r>
              <a:rPr lang="zh-CN" altLang="en-US" dirty="0"/>
              <a:t>或者</a:t>
            </a:r>
            <a:r>
              <a:rPr lang="en" altLang="zh-CN" dirty="0"/>
              <a:t>FP32</a:t>
            </a:r>
            <a:r>
              <a:rPr lang="zh-CN" altLang="en-US" dirty="0"/>
              <a:t>都可以。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C5ED298-2290-064F-8A9B-27F6CC61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08" y="3267064"/>
            <a:ext cx="5323551" cy="18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1828A0D-BD56-D847-A299-A6F45444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8" y="5220182"/>
            <a:ext cx="11595100" cy="16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65A62-028A-2B40-B7E1-54B668633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619" y="1471112"/>
            <a:ext cx="5437671" cy="16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5BA10A-DCCE-BA46-99BC-35394101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UNILM</a:t>
            </a:r>
          </a:p>
          <a:p>
            <a:r>
              <a:rPr kumimoji="1" lang="zh-CN" altLang="en-US" sz="2400" dirty="0"/>
              <a:t>深度学习加速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分布式训练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数据并行</a:t>
            </a:r>
            <a:endParaRPr kumimoji="1" lang="en-US" altLang="zh-CN" sz="1600" dirty="0"/>
          </a:p>
          <a:p>
            <a:pPr lvl="2"/>
            <a:r>
              <a:rPr kumimoji="1" lang="zh-CN" altLang="en-US" sz="1600" dirty="0"/>
              <a:t>模型并行</a:t>
            </a:r>
            <a:endParaRPr kumimoji="1" lang="en-US" altLang="zh-CN" sz="1600" dirty="0"/>
          </a:p>
          <a:p>
            <a:pPr lvl="1"/>
            <a:r>
              <a:rPr kumimoji="1" lang="zh-CN" altLang="en-US" sz="2000" dirty="0"/>
              <a:t>混合精度训练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混合精度介绍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APEX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A0C043-1A38-B647-9B70-FBF03064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大纲</a:t>
            </a:r>
          </a:p>
        </p:txBody>
      </p:sp>
    </p:spTree>
    <p:extLst>
      <p:ext uri="{BB962C8B-B14F-4D97-AF65-F5344CB8AC3E}">
        <p14:creationId xmlns:p14="http://schemas.microsoft.com/office/powerpoint/2010/main" val="29326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6FFAD8-BA55-704F-A1D7-D0223746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92" y="2230250"/>
            <a:ext cx="4584507" cy="417523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NVIDIA</a:t>
            </a:r>
            <a:r>
              <a:rPr kumimoji="1" lang="zh-CN" altLang="en-US" dirty="0"/>
              <a:t>实现混合精度的框架</a:t>
            </a:r>
            <a:endParaRPr kumimoji="1" lang="en-US" altLang="zh-CN" dirty="0"/>
          </a:p>
          <a:p>
            <a:r>
              <a:rPr kumimoji="1" lang="zh-CN" altLang="en-US" dirty="0"/>
              <a:t>显卡硬件支持：</a:t>
            </a:r>
            <a:r>
              <a:rPr kumimoji="1" lang="en-US" altLang="zh-CN" dirty="0"/>
              <a:t>Volta</a:t>
            </a:r>
            <a:r>
              <a:rPr kumimoji="1" lang="zh-CN" altLang="en-US" dirty="0"/>
              <a:t>、</a:t>
            </a:r>
            <a:r>
              <a:rPr lang="en" altLang="zh-CN" dirty="0"/>
              <a:t>Turing</a:t>
            </a:r>
            <a:r>
              <a:rPr lang="zh-CN" altLang="en-US" dirty="0"/>
              <a:t>、</a:t>
            </a:r>
            <a:r>
              <a:rPr lang="en" altLang="zh-CN" dirty="0"/>
              <a:t>Ampere</a:t>
            </a:r>
            <a:r>
              <a:rPr lang="zh-CN" altLang="en-US" dirty="0"/>
              <a:t>架构（最新）</a:t>
            </a:r>
            <a:endParaRPr lang="en-US" altLang="zh-CN" dirty="0"/>
          </a:p>
          <a:p>
            <a:r>
              <a:rPr lang="zh-CN" altLang="en-US" dirty="0"/>
              <a:t>实测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10.2/</a:t>
            </a:r>
            <a:r>
              <a:rPr lang="en-US" altLang="zh-CN" dirty="0" err="1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1.6/</a:t>
            </a:r>
            <a:r>
              <a:rPr lang="en-US" altLang="zh-CN" dirty="0" err="1"/>
              <a:t>cuDNN</a:t>
            </a:r>
            <a:r>
              <a:rPr lang="en-US" altLang="zh-CN" dirty="0"/>
              <a:t> 7.6.5</a:t>
            </a:r>
            <a:r>
              <a:rPr lang="zh-CN" altLang="en-US" dirty="0"/>
              <a:t>可以运行</a:t>
            </a:r>
            <a:endParaRPr lang="en-US" altLang="zh-CN" dirty="0"/>
          </a:p>
          <a:p>
            <a:r>
              <a:rPr lang="en-US" altLang="zh-CN" dirty="0"/>
              <a:t>Apex</a:t>
            </a:r>
            <a:r>
              <a:rPr lang="zh-CN" altLang="en-US" dirty="0"/>
              <a:t>实现了</a:t>
            </a:r>
            <a:endParaRPr lang="en-US" altLang="zh-CN" dirty="0"/>
          </a:p>
          <a:p>
            <a:pPr lvl="1"/>
            <a:r>
              <a:rPr lang="en-US" altLang="zh-CN" dirty="0"/>
              <a:t>Amp: Automatic Mixed Precision</a:t>
            </a:r>
          </a:p>
          <a:p>
            <a:pPr lvl="1"/>
            <a:r>
              <a:rPr lang="en-US" altLang="zh-CN" dirty="0"/>
              <a:t>Distributed Training</a:t>
            </a:r>
            <a:r>
              <a:rPr lang="zh-CN" altLang="en-US" dirty="0"/>
              <a:t>：需配合</a:t>
            </a:r>
            <a:r>
              <a:rPr lang="en-US" altLang="zh-CN" dirty="0"/>
              <a:t>NCCL</a:t>
            </a:r>
            <a:r>
              <a:rPr lang="zh-CN" altLang="en-US" dirty="0"/>
              <a:t>作为后端</a:t>
            </a:r>
            <a:endParaRPr lang="en-US" altLang="zh-CN" dirty="0"/>
          </a:p>
          <a:p>
            <a:pPr lvl="1"/>
            <a:r>
              <a:rPr lang="en-US" altLang="zh-CN" dirty="0"/>
              <a:t>Synchronized Batch Normalization</a:t>
            </a:r>
            <a:r>
              <a:rPr lang="zh-CN" altLang="en-US" dirty="0"/>
              <a:t>：多块显卡同步进行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FD664A-989C-A447-A5AA-FC84E52D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Apex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D41AD48-9B32-DA41-BA14-296D89E5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80" y="1516952"/>
            <a:ext cx="6173928" cy="417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5FD664A-989C-A447-A5AA-FC84E52D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Apex</a:t>
            </a:r>
            <a:r>
              <a:rPr kumimoji="1" lang="zh-CN" altLang="en-US" dirty="0"/>
              <a:t>的优化等级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DA705B34-9CC0-1B47-A414-B141EB891D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532" y="1516952"/>
            <a:ext cx="3262426" cy="488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O0</a:t>
            </a:r>
            <a:r>
              <a:rPr lang="zh-CN" altLang="en-US" dirty="0"/>
              <a:t>：纯</a:t>
            </a:r>
            <a:r>
              <a:rPr lang="en-US" altLang="zh-CN" dirty="0"/>
              <a:t>FP32</a:t>
            </a:r>
            <a:r>
              <a:rPr lang="zh-CN" altLang="en-US" dirty="0"/>
              <a:t>训练，可以作为</a:t>
            </a:r>
            <a:r>
              <a:rPr lang="en-US" altLang="zh-CN" dirty="0"/>
              <a:t>accuracy</a:t>
            </a:r>
            <a:r>
              <a:rPr lang="zh-CN" altLang="en-US" dirty="0"/>
              <a:t>的</a:t>
            </a:r>
            <a:r>
              <a:rPr lang="en-US" altLang="zh-CN" dirty="0"/>
              <a:t>baseline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O1</a:t>
            </a:r>
            <a:r>
              <a:rPr lang="zh-CN" altLang="en-US" dirty="0"/>
              <a:t>：混合精度训练（推荐使用），根据黑白名单自动决定使用</a:t>
            </a:r>
            <a:r>
              <a:rPr lang="en-US" altLang="zh-CN" dirty="0"/>
              <a:t>FP16</a:t>
            </a:r>
            <a:r>
              <a:rPr lang="zh-CN" altLang="en-US" dirty="0"/>
              <a:t>（</a:t>
            </a:r>
            <a:r>
              <a:rPr lang="en-US" altLang="zh-CN" dirty="0"/>
              <a:t>GEMM, </a:t>
            </a:r>
            <a:r>
              <a:rPr lang="zh-CN" altLang="en-US" dirty="0"/>
              <a:t>卷积）还是</a:t>
            </a:r>
            <a:r>
              <a:rPr lang="en-US" altLang="zh-CN" dirty="0"/>
              <a:t>FP32</a:t>
            </a:r>
            <a:r>
              <a:rPr lang="zh-CN" altLang="en-US" dirty="0"/>
              <a:t>（</a:t>
            </a:r>
            <a:r>
              <a:rPr lang="en-US" altLang="zh-CN" dirty="0" err="1"/>
              <a:t>Softmax</a:t>
            </a:r>
            <a:r>
              <a:rPr lang="zh-CN" altLang="en-US" dirty="0"/>
              <a:t>）进行计算。</a:t>
            </a:r>
          </a:p>
          <a:p>
            <a:r>
              <a:rPr lang="en-US" altLang="zh-CN" dirty="0"/>
              <a:t>O2</a:t>
            </a:r>
            <a:r>
              <a:rPr lang="zh-CN" altLang="en-US" dirty="0"/>
              <a:t>：“几乎</a:t>
            </a:r>
            <a:r>
              <a:rPr lang="en-US" altLang="zh-CN" dirty="0"/>
              <a:t>FP16”</a:t>
            </a:r>
            <a:r>
              <a:rPr lang="zh-CN" altLang="en-US" dirty="0"/>
              <a:t>混合精度训练，不存在黑白名单，除了</a:t>
            </a:r>
            <a:r>
              <a:rPr lang="en-US" altLang="zh-CN" dirty="0"/>
              <a:t>Batch norm</a:t>
            </a:r>
            <a:r>
              <a:rPr lang="zh-CN" altLang="en-US" dirty="0"/>
              <a:t>，几乎都是用</a:t>
            </a:r>
            <a:r>
              <a:rPr lang="en-US" altLang="zh-CN" dirty="0"/>
              <a:t>FP16</a:t>
            </a:r>
            <a:r>
              <a:rPr lang="zh-CN" altLang="en-US" dirty="0"/>
              <a:t>计算。</a:t>
            </a:r>
          </a:p>
          <a:p>
            <a:r>
              <a:rPr lang="en-US" altLang="zh-CN" dirty="0"/>
              <a:t>O3</a:t>
            </a:r>
            <a:r>
              <a:rPr lang="zh-CN" altLang="en-US" dirty="0"/>
              <a:t>：纯</a:t>
            </a:r>
            <a:r>
              <a:rPr lang="en-US" altLang="zh-CN" dirty="0"/>
              <a:t>FP16</a:t>
            </a:r>
            <a:r>
              <a:rPr lang="zh-CN" altLang="en-US" dirty="0"/>
              <a:t>训练，很不稳定，但是可以作为</a:t>
            </a:r>
            <a:r>
              <a:rPr lang="en-US" altLang="zh-CN" dirty="0"/>
              <a:t>speed</a:t>
            </a:r>
            <a:r>
              <a:rPr lang="zh-CN" altLang="en-US" dirty="0"/>
              <a:t>的</a:t>
            </a:r>
            <a:r>
              <a:rPr lang="en-US" altLang="zh-CN" dirty="0"/>
              <a:t>baseline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一般设置成</a:t>
            </a:r>
            <a:r>
              <a:rPr lang="en-US" altLang="zh-CN" dirty="0"/>
              <a:t>O1</a:t>
            </a:r>
            <a:r>
              <a:rPr lang="zh-CN" altLang="en-US" dirty="0"/>
              <a:t>、</a:t>
            </a:r>
            <a:r>
              <a:rPr lang="en-US" altLang="zh-CN" dirty="0"/>
              <a:t>O2</a:t>
            </a:r>
            <a:r>
              <a:rPr lang="zh-CN" altLang="en-US" dirty="0"/>
              <a:t>相互比较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0AD399A-C547-9848-BF6F-A8B7DAAAB6F7}"/>
              </a:ext>
            </a:extLst>
          </p:cNvPr>
          <p:cNvSpPr txBox="1">
            <a:spLocks/>
          </p:cNvSpPr>
          <p:nvPr/>
        </p:nvSpPr>
        <p:spPr>
          <a:xfrm>
            <a:off x="804673" y="5224927"/>
            <a:ext cx="10595648" cy="462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BD7E91-2C49-7044-A4FF-74099EBE5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"/>
          <a:stretch/>
        </p:blipFill>
        <p:spPr>
          <a:xfrm>
            <a:off x="3754056" y="1394079"/>
            <a:ext cx="8437944" cy="460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5FD664A-989C-A447-A5AA-FC84E52D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Apex</a:t>
            </a:r>
            <a:r>
              <a:rPr kumimoji="1" lang="zh-CN" altLang="en-US" dirty="0"/>
              <a:t>的优化等级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D9B71-8FC9-1743-AEB3-EA355922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CB0F2C-E1A8-A54C-A093-535D4991F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708" y="1517650"/>
            <a:ext cx="8087285" cy="45339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F24F7F4-471D-D644-BE6E-6AEAC7F2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Apex</a:t>
            </a:r>
            <a:r>
              <a:rPr kumimoji="1" lang="zh-CN" altLang="en-US" dirty="0"/>
              <a:t>的精度</a:t>
            </a:r>
          </a:p>
        </p:txBody>
      </p:sp>
    </p:spTree>
    <p:extLst>
      <p:ext uri="{BB962C8B-B14F-4D97-AF65-F5344CB8AC3E}">
        <p14:creationId xmlns:p14="http://schemas.microsoft.com/office/powerpoint/2010/main" val="3298618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014887-014D-154A-BF37-53D7F29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混合精度的分布式数据并行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6044E4-797B-DA40-9CC6-7F2AAC46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26" y="1694328"/>
            <a:ext cx="5849073" cy="51636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977D83-D2C7-3042-B824-5FB41C86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520"/>
            <a:ext cx="6342925" cy="64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26625-5586-3F4D-9325-C2355CE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952"/>
            <a:ext cx="6224518" cy="4546600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14F5134F-A3C3-854F-A45B-82290866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混合精度的分布式数据并行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33074-E363-CB49-8F1E-87DB31DEB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18" y="1365508"/>
            <a:ext cx="5994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6D3D640-03F2-654B-8AD3-9010EED8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4598" y="1255183"/>
            <a:ext cx="5826870" cy="5582697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14F5134F-A3C3-854F-A45B-82290866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混合精度的分布式数据并行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7C6BC194-1B1F-BF4B-96FA-91BD760A6766}"/>
              </a:ext>
            </a:extLst>
          </p:cNvPr>
          <p:cNvSpPr txBox="1">
            <a:spLocks/>
          </p:cNvSpPr>
          <p:nvPr/>
        </p:nvSpPr>
        <p:spPr>
          <a:xfrm>
            <a:off x="543944" y="1516952"/>
            <a:ext cx="5552056" cy="488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判断你的</a:t>
            </a:r>
            <a:r>
              <a:rPr lang="en-US" altLang="zh-CN" dirty="0"/>
              <a:t>GPU</a:t>
            </a:r>
            <a:r>
              <a:rPr lang="zh-CN" altLang="en-US" dirty="0"/>
              <a:t>是否支持</a:t>
            </a:r>
            <a:r>
              <a:rPr lang="en-US" altLang="zh-CN" dirty="0"/>
              <a:t>FP16</a:t>
            </a:r>
            <a:endParaRPr lang="zh-CN" altLang="en-US" dirty="0"/>
          </a:p>
          <a:p>
            <a:r>
              <a:rPr lang="zh-CN" altLang="en-US" dirty="0"/>
              <a:t>常数的范围：为了保证计算不溢出，首先要保证人为设定的常数（包括调用的源码中的）不溢出，如各种</a:t>
            </a:r>
            <a:r>
              <a:rPr lang="en-US" altLang="zh-CN" dirty="0"/>
              <a:t>epsilon</a:t>
            </a:r>
            <a:r>
              <a:rPr lang="zh-CN" altLang="en-US" dirty="0"/>
              <a:t>，</a:t>
            </a:r>
            <a:r>
              <a:rPr lang="en-US" altLang="zh-CN" dirty="0"/>
              <a:t>INF</a:t>
            </a:r>
          </a:p>
          <a:p>
            <a:r>
              <a:rPr lang="en-US" altLang="zh-CN" dirty="0"/>
              <a:t>Dimension</a:t>
            </a:r>
            <a:r>
              <a:rPr lang="zh-CN" altLang="en-US" dirty="0"/>
              <a:t>最好是</a:t>
            </a:r>
            <a:r>
              <a:rPr lang="en-US" altLang="zh-CN" dirty="0"/>
              <a:t>8</a:t>
            </a:r>
            <a:r>
              <a:rPr lang="zh-CN" altLang="en-US" dirty="0"/>
              <a:t>的倍数：维度都是</a:t>
            </a:r>
            <a:r>
              <a:rPr lang="en-US" altLang="zh-CN" dirty="0"/>
              <a:t>8</a:t>
            </a:r>
            <a:r>
              <a:rPr lang="zh-CN" altLang="en-US" dirty="0"/>
              <a:t>的倍数的时候，性能最好。</a:t>
            </a:r>
          </a:p>
          <a:p>
            <a:r>
              <a:rPr lang="zh-CN" altLang="en-US" dirty="0"/>
              <a:t>涉及到</a:t>
            </a:r>
            <a:r>
              <a:rPr lang="en-US" altLang="zh-CN" dirty="0"/>
              <a:t>sum</a:t>
            </a:r>
            <a:r>
              <a:rPr lang="zh-CN" altLang="en-US" dirty="0"/>
              <a:t>的操作要小心，很容易溢出，类似</a:t>
            </a:r>
            <a:r>
              <a:rPr lang="en-US" altLang="zh-CN" dirty="0" err="1"/>
              <a:t>Softmax</a:t>
            </a:r>
            <a:r>
              <a:rPr lang="zh-CN" altLang="en-US" dirty="0"/>
              <a:t>的操作建议用官方</a:t>
            </a:r>
            <a:r>
              <a:rPr lang="en-US" altLang="zh-CN" dirty="0"/>
              <a:t>API</a:t>
            </a:r>
            <a:r>
              <a:rPr lang="zh-CN" altLang="en-US" dirty="0"/>
              <a:t>，并定义成</a:t>
            </a:r>
            <a:r>
              <a:rPr lang="en-US" altLang="zh-CN" dirty="0"/>
              <a:t>layer</a:t>
            </a:r>
            <a:r>
              <a:rPr lang="zh-CN" altLang="en-US" dirty="0"/>
              <a:t>写在模型初始化里。</a:t>
            </a:r>
          </a:p>
          <a:p>
            <a:r>
              <a:rPr lang="zh-CN" altLang="en-US" dirty="0"/>
              <a:t>模型书写要规范：自定义的</a:t>
            </a:r>
            <a:r>
              <a:rPr lang="en-US" altLang="zh-CN" dirty="0"/>
              <a:t>Layer</a:t>
            </a:r>
            <a:r>
              <a:rPr lang="zh-CN" altLang="en-US" dirty="0"/>
              <a:t>写在模型初始化函数里，</a:t>
            </a:r>
            <a:r>
              <a:rPr lang="en-US" altLang="zh-CN" dirty="0"/>
              <a:t>graph</a:t>
            </a:r>
            <a:r>
              <a:rPr lang="zh-CN" altLang="en-US" dirty="0"/>
              <a:t>计算写在</a:t>
            </a:r>
            <a:r>
              <a:rPr lang="en-US" altLang="zh-CN" dirty="0"/>
              <a:t>forward</a:t>
            </a:r>
            <a:r>
              <a:rPr lang="zh-CN" altLang="en-US" dirty="0"/>
              <a:t>里。</a:t>
            </a:r>
          </a:p>
          <a:p>
            <a:r>
              <a:rPr lang="zh-CN" altLang="en-US" dirty="0"/>
              <a:t>某些不常用的函数，在使用前需要注册：</a:t>
            </a:r>
            <a:r>
              <a:rPr lang="en-US" altLang="zh-CN" dirty="0" err="1"/>
              <a:t>amp.register_float_function</a:t>
            </a:r>
            <a:r>
              <a:rPr lang="en-US" altLang="zh-CN" dirty="0"/>
              <a:t>(torch, 'sigmoid')</a:t>
            </a:r>
          </a:p>
          <a:p>
            <a:r>
              <a:rPr lang="zh-CN" altLang="en-US" dirty="0"/>
              <a:t>某些函数（如</a:t>
            </a:r>
            <a:r>
              <a:rPr lang="en-US" altLang="zh-CN" dirty="0" err="1"/>
              <a:t>einsum</a:t>
            </a:r>
            <a:r>
              <a:rPr lang="zh-CN" altLang="en-US" dirty="0"/>
              <a:t>）暂不支持</a:t>
            </a:r>
            <a:r>
              <a:rPr lang="en-US" altLang="zh-CN" dirty="0"/>
              <a:t>FP16</a:t>
            </a:r>
            <a:r>
              <a:rPr lang="zh-CN" altLang="en-US" dirty="0"/>
              <a:t>加速，建议不要用的太</a:t>
            </a:r>
            <a:r>
              <a:rPr lang="en-US" altLang="zh-CN" dirty="0"/>
              <a:t>heavy</a:t>
            </a:r>
            <a:r>
              <a:rPr lang="zh-CN" altLang="en-US" dirty="0"/>
              <a:t>，参考</a:t>
            </a:r>
            <a:r>
              <a:rPr lang="en-US" altLang="zh-CN" dirty="0"/>
              <a:t>issue 802 slayton58</a:t>
            </a:r>
            <a:r>
              <a:rPr lang="zh-CN" altLang="en-US" dirty="0"/>
              <a:t>的说法，注册好就可以强制加速了。</a:t>
            </a:r>
          </a:p>
          <a:p>
            <a:r>
              <a:rPr lang="zh-CN" altLang="en-US" dirty="0"/>
              <a:t>需要操作模型参数的模块（类似</a:t>
            </a:r>
            <a:r>
              <a:rPr lang="en-US" altLang="zh-CN" dirty="0"/>
              <a:t>EMA</a:t>
            </a:r>
            <a:r>
              <a:rPr lang="zh-CN" altLang="en-US" dirty="0"/>
              <a:t>），要使用</a:t>
            </a:r>
            <a:r>
              <a:rPr lang="en-US" altLang="zh-CN" dirty="0"/>
              <a:t>AMP</a:t>
            </a:r>
            <a:r>
              <a:rPr lang="zh-CN" altLang="en-US" dirty="0"/>
              <a:t>封装后的</a:t>
            </a:r>
            <a:r>
              <a:rPr lang="en-US" altLang="zh-CN" dirty="0"/>
              <a:t>model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需要操作梯度的模块必须在</a:t>
            </a:r>
            <a:r>
              <a:rPr lang="en-US" altLang="zh-CN" dirty="0"/>
              <a:t>optimizer</a:t>
            </a:r>
            <a:r>
              <a:rPr lang="zh-CN" altLang="en-US" dirty="0"/>
              <a:t>的</a:t>
            </a:r>
            <a:r>
              <a:rPr lang="en-US" altLang="zh-CN" dirty="0"/>
              <a:t>step</a:t>
            </a:r>
            <a:r>
              <a:rPr lang="zh-CN" altLang="en-US" dirty="0"/>
              <a:t>里，不然</a:t>
            </a:r>
            <a:r>
              <a:rPr lang="en-US" altLang="zh-CN" dirty="0"/>
              <a:t>AMP</a:t>
            </a:r>
            <a:r>
              <a:rPr lang="zh-CN" altLang="en-US" dirty="0"/>
              <a:t>不能判断</a:t>
            </a:r>
            <a:r>
              <a:rPr lang="en-US" altLang="zh-CN" dirty="0"/>
              <a:t>grad</a:t>
            </a:r>
            <a:r>
              <a:rPr lang="zh-CN" altLang="en-US" dirty="0"/>
              <a:t>是否为</a:t>
            </a:r>
            <a:r>
              <a:rPr lang="en-US" altLang="zh-CN" dirty="0"/>
              <a:t>Nan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9564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EBF5DE-9FB3-284D-8F73-D411F72D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5077967" cy="4534856"/>
          </a:xfrm>
        </p:spPr>
        <p:txBody>
          <a:bodyPr/>
          <a:lstStyle/>
          <a:p>
            <a:r>
              <a:rPr kumimoji="1" lang="zh-CN" altLang="en-US" dirty="0"/>
              <a:t>问题：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难以用于文本生成</a:t>
            </a:r>
            <a:endParaRPr kumimoji="1" lang="en-US" altLang="zh-CN" dirty="0"/>
          </a:p>
          <a:p>
            <a:r>
              <a:rPr kumimoji="1" lang="zh-CN" altLang="en-US" dirty="0"/>
              <a:t>动机：希望找到一个基于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的通用统一模型</a:t>
            </a:r>
            <a:endParaRPr kumimoji="1" lang="en-US" altLang="zh-CN" dirty="0"/>
          </a:p>
          <a:p>
            <a:pPr lvl="1"/>
            <a:r>
              <a:rPr kumimoji="1" lang="en" altLang="zh-CN" dirty="0"/>
              <a:t>Bidirectional LM</a:t>
            </a:r>
          </a:p>
          <a:p>
            <a:pPr lvl="1"/>
            <a:r>
              <a:rPr kumimoji="1" lang="en" altLang="zh-CN" dirty="0"/>
              <a:t>Unidirectional LM</a:t>
            </a:r>
          </a:p>
          <a:p>
            <a:pPr lvl="1"/>
            <a:r>
              <a:rPr kumimoji="1" lang="en" altLang="zh-CN" dirty="0"/>
              <a:t>Sequence-to-Sequence LM</a:t>
            </a:r>
          </a:p>
          <a:p>
            <a:r>
              <a:rPr kumimoji="1" lang="zh-CN" altLang="en" dirty="0"/>
              <a:t>方法</a:t>
            </a:r>
            <a:r>
              <a:rPr kumimoji="1" lang="zh-CN" altLang="en-US" dirty="0"/>
              <a:t>：在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前添加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，从而能够改变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的上下文，同时实现</a:t>
            </a:r>
            <a:r>
              <a:rPr kumimoji="1" lang="en-US" altLang="zh-CN" dirty="0"/>
              <a:t>NLG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NLU</a:t>
            </a:r>
            <a:r>
              <a:rPr kumimoji="1" lang="zh-CN" altLang="en-US" dirty="0"/>
              <a:t>任务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FE82CE2-8FB7-0D41-A39A-E1613E75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UNILM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AEAF3-5812-9641-8E85-244ECEC0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20" y="2311251"/>
            <a:ext cx="5699658" cy="1394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F39970-F48A-5646-B775-EAC5ABB1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36" y="3908649"/>
            <a:ext cx="6444564" cy="23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52A8A-B8EB-7545-BD57-9BB11F14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3535552" cy="4534856"/>
          </a:xfrm>
        </p:spPr>
        <p:txBody>
          <a:bodyPr/>
          <a:lstStyle/>
          <a:p>
            <a:pPr fontAlgn="ctr"/>
            <a:r>
              <a:rPr lang="zh-CN" altLang="zh-CN" dirty="0"/>
              <a:t>Unidirectional LM</a:t>
            </a:r>
          </a:p>
          <a:p>
            <a:pPr fontAlgn="ctr"/>
            <a:r>
              <a:rPr lang="zh-CN" altLang="zh-CN" dirty="0"/>
              <a:t>Bidirectional LM</a:t>
            </a:r>
          </a:p>
          <a:p>
            <a:pPr fontAlgn="ctr"/>
            <a:r>
              <a:rPr lang="zh-CN" altLang="zh-CN" dirty="0"/>
              <a:t>Sequence-to-Sequence LM</a:t>
            </a:r>
          </a:p>
          <a:p>
            <a:pPr lvl="1" fontAlgn="ctr"/>
            <a:r>
              <a:rPr lang="zh-CN" altLang="zh-CN" dirty="0"/>
              <a:t>[SOS] t1</a:t>
            </a:r>
            <a:r>
              <a:rPr lang="en-US" altLang="zh-CN" dirty="0"/>
              <a:t> </a:t>
            </a:r>
            <a:r>
              <a:rPr lang="zh-CN" altLang="zh-CN" dirty="0"/>
              <a:t>t2</a:t>
            </a:r>
            <a:r>
              <a:rPr lang="en-US" altLang="zh-CN" dirty="0"/>
              <a:t> </a:t>
            </a:r>
            <a:r>
              <a:rPr lang="zh-CN" altLang="zh-CN" dirty="0"/>
              <a:t>[EOS] t3</a:t>
            </a:r>
            <a:r>
              <a:rPr lang="en-US" altLang="zh-CN" dirty="0"/>
              <a:t> </a:t>
            </a:r>
            <a:r>
              <a:rPr lang="zh-CN" altLang="zh-CN" dirty="0"/>
              <a:t>t4</a:t>
            </a:r>
            <a:r>
              <a:rPr lang="en-US" altLang="zh-CN" dirty="0"/>
              <a:t> </a:t>
            </a:r>
            <a:r>
              <a:rPr lang="zh-CN" altLang="zh-CN" dirty="0"/>
              <a:t>t5</a:t>
            </a:r>
            <a:r>
              <a:rPr lang="en-US" altLang="zh-CN" dirty="0"/>
              <a:t> </a:t>
            </a:r>
            <a:r>
              <a:rPr lang="zh-CN" altLang="zh-CN" dirty="0"/>
              <a:t>[EOS]</a:t>
            </a:r>
          </a:p>
          <a:p>
            <a:pPr fontAlgn="ctr"/>
            <a:r>
              <a:rPr lang="zh-CN" altLang="zh-CN" dirty="0"/>
              <a:t>Next Sentence Prediction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C7D86F-6E95-BF48-B6FE-C993DADE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UNILM</a:t>
            </a:r>
            <a:endParaRPr kumimoji="1" lang="zh-CN" altLang="en-US" dirty="0"/>
          </a:p>
        </p:txBody>
      </p:sp>
      <p:pic>
        <p:nvPicPr>
          <p:cNvPr id="1026" name="Picture 2" descr="Allow to attend &#10;Prevent from attending &#10;Transformer Block L &#10;Transformer Block 2 &#10;Transformer Block I &#10;Token Embedding &#10;Position Embedding &#10;Segment Embedding &#10;Unified LM with &#10;Shared Parameters &#10;10 &#10;Left-to-Right LM &#10;eq-to-s &#10;attend to all tokens &#10;Sl: attend to left context &#10;Sl: attend to Sl tokens &#10;S2: attend to left context &#10;Self-attention Masks &#10;Transformer &#10;Transformer &#10;Segment I Segment 2 &#10;Transformer &#10;Transformer &#10;sos s &#10;Segment 1 &#10;Transformer &#10;Transformer &#10;Segment 1 Segment 2 &#10;Figure 1: Overview of unified LM pre-training. The model parameters are shared across the LM &#10;objectives (i.e., bidirectional LM, unidirectional LM, and sequence-to-sequence LM). We use different &#10;self-attention masks to control the access to context for each word token. The right-to-left LM is &#10;similar to the left-to-right one, which is omitted in the figure for brevity. ">
            <a:extLst>
              <a:ext uri="{FF2B5EF4-FFF2-40B4-BE49-F238E27FC236}">
                <a16:creationId xmlns:a16="http://schemas.microsoft.com/office/drawing/2014/main" id="{CB1F1BFB-FE5D-A646-A57A-B6E39FDB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0"/>
            <a:ext cx="785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0C1E98-4FDD-4A43-A7FE-843A7FB6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3267"/>
            <a:ext cx="4408319" cy="1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4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037E28-348C-9844-83E5-44F9A928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516952"/>
            <a:ext cx="5564859" cy="5045894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特性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用一套参数统一了单向和双向</a:t>
            </a:r>
            <a:r>
              <a:rPr kumimoji="1" lang="en-US" altLang="zh-CN" dirty="0"/>
              <a:t>LM</a:t>
            </a:r>
            <a:r>
              <a:rPr kumimoji="1" lang="zh-CN" altLang="en-US" dirty="0"/>
              <a:t>、序列到序列模型</a:t>
            </a:r>
          </a:p>
          <a:p>
            <a:pPr lvl="1"/>
            <a:r>
              <a:rPr kumimoji="1" lang="zh-CN" altLang="en-US" dirty="0"/>
              <a:t>多任务防止过拟合</a:t>
            </a:r>
          </a:p>
          <a:p>
            <a:pPr lvl="1"/>
            <a:r>
              <a:rPr kumimoji="1" lang="zh-CN" altLang="en-US" dirty="0"/>
              <a:t>统一了</a:t>
            </a:r>
            <a:r>
              <a:rPr kumimoji="1" lang="en-US" altLang="zh-CN" dirty="0"/>
              <a:t>NLU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NLG</a:t>
            </a:r>
            <a:r>
              <a:rPr kumimoji="1" lang="zh-CN" altLang="en-US" dirty="0"/>
              <a:t>任务</a:t>
            </a:r>
            <a:endParaRPr kumimoji="1" lang="en-US" altLang="zh-CN" dirty="0"/>
          </a:p>
          <a:p>
            <a:r>
              <a:rPr kumimoji="1" lang="zh-CN" altLang="en-US" dirty="0"/>
              <a:t>预训练数据集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English Wikipedia</a:t>
            </a:r>
          </a:p>
          <a:p>
            <a:pPr lvl="1"/>
            <a:r>
              <a:rPr kumimoji="1" lang="en-US" altLang="zh-CN" dirty="0" err="1"/>
              <a:t>BookCorpus</a:t>
            </a:r>
            <a:endParaRPr kumimoji="1" lang="en-US" altLang="zh-CN" dirty="0"/>
          </a:p>
          <a:p>
            <a:r>
              <a:rPr kumimoji="1" lang="zh-CN" altLang="en-US" dirty="0"/>
              <a:t>效果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CNN/</a:t>
            </a:r>
            <a:r>
              <a:rPr kumimoji="1" lang="en-US" altLang="zh-CN" dirty="0" err="1"/>
              <a:t>DailyMail</a:t>
            </a:r>
            <a:r>
              <a:rPr kumimoji="1" lang="en-US" altLang="zh-CN" dirty="0"/>
              <a:t> abstractive summarization ROUGE-L to 40.51 (2.04 absolute improvement)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 err="1"/>
              <a:t>Gigaword</a:t>
            </a:r>
            <a:r>
              <a:rPr kumimoji="1" lang="en-US" altLang="zh-CN" dirty="0"/>
              <a:t> abstractive summarization ROUGE-L to 35.75 (0.86 absolute improvement)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 err="1"/>
              <a:t>CoQA</a:t>
            </a:r>
            <a:r>
              <a:rPr kumimoji="1" lang="en-US" altLang="zh-CN" dirty="0"/>
              <a:t> generative question answering F1 score to 82.5 (37.1 absolute improvement)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 err="1"/>
              <a:t>SQuAD</a:t>
            </a:r>
            <a:r>
              <a:rPr kumimoji="1" lang="en-US" altLang="zh-CN" dirty="0"/>
              <a:t> question generation BLEU-4 to 22.12 (3.75 absolute improvement)</a:t>
            </a:r>
          </a:p>
          <a:p>
            <a:pPr lvl="1"/>
            <a:r>
              <a:rPr kumimoji="1" lang="en-US" altLang="zh-CN" dirty="0"/>
              <a:t>the DSTC7 document-grounded dialog response generation NIST-4 to 2.67 (human performance is 2.65)</a:t>
            </a: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D69622-FC6A-8D46-8F0B-42B13D99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UNILM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CD0FC3-9B44-7B47-BCE6-703F8A4A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40" y="0"/>
            <a:ext cx="5564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DB31BCE-EC3C-ED47-9667-7464837D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8 Nvidia </a:t>
            </a:r>
            <a:r>
              <a:rPr kumimoji="1" lang="en" altLang="zh-CN" dirty="0" err="1"/>
              <a:t>Telsa</a:t>
            </a:r>
            <a:r>
              <a:rPr kumimoji="1" lang="en" altLang="zh-CN" dirty="0"/>
              <a:t> V100 32GB GPU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" altLang="zh-CN" dirty="0"/>
              <a:t>7 hours</a:t>
            </a:r>
          </a:p>
          <a:p>
            <a:r>
              <a:rPr kumimoji="1" lang="en" altLang="zh-CN" dirty="0"/>
              <a:t>10, 000 steps</a:t>
            </a:r>
          </a:p>
          <a:p>
            <a:r>
              <a:rPr kumimoji="1" lang="zh-CN" altLang="en" dirty="0"/>
              <a:t>总共</a:t>
            </a:r>
            <a:r>
              <a:rPr kumimoji="1" lang="zh-CN" altLang="en-US" dirty="0"/>
              <a:t>训练了</a:t>
            </a:r>
            <a:r>
              <a:rPr kumimoji="1" lang="en" altLang="zh-CN" dirty="0"/>
              <a:t>770, 000 steps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23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days</a:t>
            </a:r>
            <a:endParaRPr kumimoji="1" lang="en" altLang="zh-CN" dirty="0"/>
          </a:p>
          <a:p>
            <a:r>
              <a:rPr kumimoji="1" lang="zh-CN" altLang="en" dirty="0"/>
              <a:t>总体来说</a:t>
            </a:r>
            <a:r>
              <a:rPr kumimoji="1" lang="zh-CN" altLang="en-US" dirty="0"/>
              <a:t>非常快，部分富有的实验室也能承担</a:t>
            </a:r>
            <a:endParaRPr kumimoji="1" lang="en-US" altLang="zh-CN" dirty="0"/>
          </a:p>
          <a:p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how?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C3523-35A6-BB44-B6E6-88D83D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UNILM</a:t>
            </a:r>
            <a:r>
              <a:rPr kumimoji="1" lang="zh-CN" altLang="en-US" dirty="0"/>
              <a:t>的高效训练密码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深度学习加速</a:t>
            </a:r>
          </a:p>
        </p:txBody>
      </p:sp>
    </p:spTree>
    <p:extLst>
      <p:ext uri="{BB962C8B-B14F-4D97-AF65-F5344CB8AC3E}">
        <p14:creationId xmlns:p14="http://schemas.microsoft.com/office/powerpoint/2010/main" val="161378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914C56-6137-2741-B125-69F51DC8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4290925" cy="4534856"/>
          </a:xfrm>
        </p:spPr>
        <p:txBody>
          <a:bodyPr/>
          <a:lstStyle/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的分布式训练</a:t>
            </a:r>
            <a:r>
              <a:rPr kumimoji="1" lang="en-US" altLang="zh-CN" dirty="0" err="1"/>
              <a:t>api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Distributed Data-Parallel Training (DDP) </a:t>
            </a:r>
          </a:p>
          <a:p>
            <a:pPr lvl="1"/>
            <a:r>
              <a:rPr kumimoji="1" lang="en-US" altLang="zh-CN" dirty="0"/>
              <a:t>RPC-Based Distributed Training (RPC)</a:t>
            </a:r>
            <a:r>
              <a:rPr kumimoji="1" lang="zh-CN" altLang="en-US" dirty="0"/>
              <a:t>：大规模的模型并行</a:t>
            </a:r>
            <a:r>
              <a:rPr kumimoji="1" lang="en-US" altLang="zh-CN" dirty="0"/>
              <a:t>+</a:t>
            </a:r>
            <a:r>
              <a:rPr kumimoji="1" lang="zh-CN" altLang="en-US" dirty="0"/>
              <a:t>数据并行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parameter server paradigm</a:t>
            </a:r>
          </a:p>
          <a:p>
            <a:pPr lvl="2"/>
            <a:r>
              <a:rPr kumimoji="1" lang="en-US" altLang="zh-CN" dirty="0"/>
              <a:t>distributed pipeline parallelism</a:t>
            </a:r>
          </a:p>
          <a:p>
            <a:pPr lvl="2"/>
            <a:r>
              <a:rPr kumimoji="1" lang="en-US" altLang="zh-CN" dirty="0"/>
              <a:t>reinforcement learning applications with multiple observers or agents</a:t>
            </a:r>
          </a:p>
          <a:p>
            <a:pPr lvl="2"/>
            <a:r>
              <a:rPr lang="en" altLang="zh-CN" dirty="0"/>
              <a:t>combination of DDP with other training paradigms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Collective Communication (c10d)</a:t>
            </a:r>
          </a:p>
          <a:p>
            <a:pPr lvl="2"/>
            <a:r>
              <a:rPr kumimoji="1" lang="zh-CN" altLang="en-US" dirty="0"/>
              <a:t>分布式通信底层</a:t>
            </a:r>
            <a:r>
              <a:rPr kumimoji="1" lang="en-US" altLang="zh-CN" dirty="0"/>
              <a:t>API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BA51E5-AA31-4146-995A-F827CC53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分布式训练</a:t>
            </a:r>
          </a:p>
        </p:txBody>
      </p:sp>
      <p:pic>
        <p:nvPicPr>
          <p:cNvPr id="3080" name="Picture 8" descr="模 型 并 行 &#10;GPI-JO &#10;GPUI &#10;GPU2 &#10;数 据 并 行 &#10;GPUO &#10;GPUI &#10;GPU2 &#10;NOTE ： 相 同 颜 色 代 表 batch 中 的 某 一 个 分 片 ">
            <a:extLst>
              <a:ext uri="{FF2B5EF4-FFF2-40B4-BE49-F238E27FC236}">
                <a16:creationId xmlns:a16="http://schemas.microsoft.com/office/drawing/2014/main" id="{203DBBEE-00A6-7D4E-8EE7-1B43B540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23" y="1363866"/>
            <a:ext cx="4920867" cy="520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8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E79803-03C7-5E47-98CE-E2A6DF9D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516952"/>
            <a:ext cx="4531256" cy="453485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数据并行</a:t>
            </a:r>
            <a:endParaRPr kumimoji="1" lang="en-US" altLang="zh-CN" dirty="0"/>
          </a:p>
          <a:p>
            <a:pPr lvl="1"/>
            <a:r>
              <a:rPr kumimoji="1" lang="en" altLang="zh-CN" dirty="0" err="1"/>
              <a:t>DataParallel</a:t>
            </a:r>
            <a:endParaRPr kumimoji="1" lang="en" altLang="zh-CN" dirty="0"/>
          </a:p>
          <a:p>
            <a:pPr lvl="2"/>
            <a:r>
              <a:rPr kumimoji="1" lang="zh-CN" altLang="en" dirty="0"/>
              <a:t>使用简单</a:t>
            </a:r>
            <a:endParaRPr kumimoji="1" lang="en-US" altLang="zh-CN" dirty="0"/>
          </a:p>
          <a:p>
            <a:pPr lvl="2"/>
            <a:r>
              <a:rPr kumimoji="1" lang="zh-CN" altLang="en" dirty="0"/>
              <a:t>每一次</a:t>
            </a:r>
            <a:r>
              <a:rPr kumimoji="1" lang="zh-CN" altLang="en-US" dirty="0"/>
              <a:t>更新模型后都要向</a:t>
            </a:r>
            <a:r>
              <a:rPr kumimoji="1" lang="en-US" altLang="zh-CN" dirty="0"/>
              <a:t>GPU</a:t>
            </a:r>
            <a:r>
              <a:rPr kumimoji="1" lang="zh-CN" altLang="en-US" dirty="0"/>
              <a:t>拷贝更新后的模型</a:t>
            </a:r>
            <a:endParaRPr kumimoji="1" lang="en-US" altLang="zh-CN" dirty="0"/>
          </a:p>
          <a:p>
            <a:pPr lvl="2"/>
            <a:r>
              <a:rPr kumimoji="1" lang="en" altLang="zh-CN" dirty="0"/>
              <a:t>single-process multi-thread</a:t>
            </a:r>
            <a:r>
              <a:rPr kumimoji="1" lang="zh-CN" altLang="en-US" dirty="0"/>
              <a:t>，性能受到</a:t>
            </a:r>
            <a:r>
              <a:rPr kumimoji="1" lang="en-US" altLang="zh-CN" dirty="0"/>
              <a:t>GIL</a:t>
            </a:r>
            <a:r>
              <a:rPr kumimoji="1" lang="zh-CN" altLang="en-US" dirty="0"/>
              <a:t>锁的制约</a:t>
            </a:r>
            <a:endParaRPr kumimoji="1" lang="en" altLang="zh-CN" dirty="0"/>
          </a:p>
          <a:p>
            <a:pPr lvl="1"/>
            <a:r>
              <a:rPr kumimoji="1" lang="en" altLang="zh-CN" dirty="0" err="1"/>
              <a:t>DistributedDataParallel</a:t>
            </a:r>
            <a:endParaRPr kumimoji="1" lang="en" altLang="zh-CN" dirty="0"/>
          </a:p>
          <a:p>
            <a:pPr lvl="2"/>
            <a:r>
              <a:rPr kumimoji="1" lang="zh-CN" altLang="en" dirty="0"/>
              <a:t>使用</a:t>
            </a:r>
            <a:r>
              <a:rPr kumimoji="1" lang="zh-CN" altLang="en-US" dirty="0"/>
              <a:t>比较复杂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通过</a:t>
            </a:r>
            <a:r>
              <a:rPr kumimoji="1" lang="en-US" altLang="zh-CN" dirty="0" err="1"/>
              <a:t>AllReduce</a:t>
            </a:r>
            <a:r>
              <a:rPr kumimoji="1" lang="zh-CN" altLang="en-US" dirty="0"/>
              <a:t>来发送数据，避免每次都要拷贝模型</a:t>
            </a:r>
            <a:endParaRPr kumimoji="1" lang="en-US" altLang="zh-CN" dirty="0"/>
          </a:p>
          <a:p>
            <a:pPr lvl="2"/>
            <a:r>
              <a:rPr kumimoji="1" lang="en" altLang="zh-CN" dirty="0"/>
              <a:t>multi</a:t>
            </a:r>
            <a:r>
              <a:rPr kumimoji="1" lang="en-US" altLang="zh-CN" dirty="0"/>
              <a:t>-</a:t>
            </a:r>
            <a:r>
              <a:rPr kumimoji="1" lang="en" altLang="zh-CN" dirty="0"/>
              <a:t>process</a:t>
            </a:r>
            <a:r>
              <a:rPr kumimoji="1" lang="zh-CN" altLang="en-US" dirty="0"/>
              <a:t>，可以发挥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的最大性能</a:t>
            </a:r>
            <a:endParaRPr kumimoji="1" lang="en-US" altLang="zh-CN" dirty="0"/>
          </a:p>
          <a:p>
            <a:pPr lvl="2"/>
            <a:r>
              <a:rPr kumimoji="1" lang="en" altLang="zh-CN" dirty="0"/>
              <a:t>MASTER_ADDR</a:t>
            </a:r>
            <a:r>
              <a:rPr kumimoji="1" lang="zh-CN" altLang="en-US" dirty="0"/>
              <a:t>：</a:t>
            </a:r>
            <a:r>
              <a:rPr kumimoji="1" lang="zh-CN" altLang="en" dirty="0"/>
              <a:t>主节点</a:t>
            </a:r>
            <a:r>
              <a:rPr kumimoji="1" lang="zh-CN" altLang="en-US" dirty="0"/>
              <a:t>的地址</a:t>
            </a:r>
            <a:endParaRPr kumimoji="1" lang="en" altLang="zh-CN" dirty="0"/>
          </a:p>
          <a:p>
            <a:pPr lvl="2"/>
            <a:r>
              <a:rPr kumimoji="1" lang="en" altLang="zh-CN" dirty="0"/>
              <a:t>MASTER_PORT</a:t>
            </a:r>
            <a:r>
              <a:rPr kumimoji="1" lang="zh-CN" altLang="en-US" dirty="0"/>
              <a:t>：</a:t>
            </a:r>
            <a:r>
              <a:rPr kumimoji="1" lang="zh-CN" altLang="en" dirty="0"/>
              <a:t>主节点</a:t>
            </a:r>
            <a:r>
              <a:rPr kumimoji="1" lang="zh-CN" altLang="en-US" dirty="0"/>
              <a:t>的端口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3810DB-7F51-D240-81DC-189A92AB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数据并行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9F1207-1797-324E-B107-324824F7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15" y="3581694"/>
            <a:ext cx="6479085" cy="30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oadcast">
            <a:extLst>
              <a:ext uri="{FF2B5EF4-FFF2-40B4-BE49-F238E27FC236}">
                <a16:creationId xmlns:a16="http://schemas.microsoft.com/office/drawing/2014/main" id="{0BD68796-E292-DC4F-884B-76E64A8D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29" y="1740365"/>
            <a:ext cx="3437925" cy="15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ather">
            <a:extLst>
              <a:ext uri="{FF2B5EF4-FFF2-40B4-BE49-F238E27FC236}">
                <a16:creationId xmlns:a16="http://schemas.microsoft.com/office/drawing/2014/main" id="{403AAB05-4CDF-EB4E-BA86-7D43FF140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160" y="1740364"/>
            <a:ext cx="3528613" cy="15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2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0F09CA-3789-974A-AFD3-E60459515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533" y="1282486"/>
            <a:ext cx="4887776" cy="316219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1F83C01-1100-2842-9791-8491A462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DDP In Action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CFEAF8-3E3F-4142-8907-9B3E330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98" y="1255183"/>
            <a:ext cx="7188602" cy="33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4E4C92-964B-4D47-A48E-AFF09611A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4824041"/>
            <a:ext cx="6832600" cy="1739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E26F8-DF64-3349-9144-CC5F35CC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01" y="4693157"/>
            <a:ext cx="2372942" cy="1870784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9E146A9-D613-8E48-8BE8-D34FD1F9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00" y="4824041"/>
            <a:ext cx="2601571" cy="179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13215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地图集</Template>
  <TotalTime>8685</TotalTime>
  <Words>2987</Words>
  <Application>Microsoft Macintosh PowerPoint</Application>
  <PresentationFormat>宽屏</PresentationFormat>
  <Paragraphs>192</Paragraphs>
  <Slides>26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Arial</vt:lpstr>
      <vt:lpstr>Calibri Light</vt:lpstr>
      <vt:lpstr>Cambria Math</vt:lpstr>
      <vt:lpstr>Rockwell</vt:lpstr>
      <vt:lpstr>Wingdings</vt:lpstr>
      <vt:lpstr>地图集</vt:lpstr>
      <vt:lpstr>UNILM和深度学习训练加速</vt:lpstr>
      <vt:lpstr>大纲</vt:lpstr>
      <vt:lpstr>UNILM</vt:lpstr>
      <vt:lpstr>UNILM</vt:lpstr>
      <vt:lpstr>UNILM</vt:lpstr>
      <vt:lpstr>UNILM的高效训练密码——深度学习加速</vt:lpstr>
      <vt:lpstr>分布式训练</vt:lpstr>
      <vt:lpstr>数据并行</vt:lpstr>
      <vt:lpstr>DDP In Action</vt:lpstr>
      <vt:lpstr>简单的模型并行</vt:lpstr>
      <vt:lpstr>模型并行的保存和载入</vt:lpstr>
      <vt:lpstr>模型并行的保存和载入</vt:lpstr>
      <vt:lpstr>流水线式的模型并行</vt:lpstr>
      <vt:lpstr>流水线式的模型并行</vt:lpstr>
      <vt:lpstr>为什么需要混合精度训练</vt:lpstr>
      <vt:lpstr>fp16</vt:lpstr>
      <vt:lpstr>混合精度——FP32 权重备份</vt:lpstr>
      <vt:lpstr>混合精度—— Loss Scale</vt:lpstr>
      <vt:lpstr>混合精度——提高算数精度</vt:lpstr>
      <vt:lpstr>Apex</vt:lpstr>
      <vt:lpstr>Apex的优化等级</vt:lpstr>
      <vt:lpstr>Apex的优化等级</vt:lpstr>
      <vt:lpstr>Apex的精度</vt:lpstr>
      <vt:lpstr>混合精度的分布式数据并行</vt:lpstr>
      <vt:lpstr>混合精度的分布式数据并行</vt:lpstr>
      <vt:lpstr>混合精度的分布式数据并行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UNILM和深度学习训练加速</dc:title>
  <dc:creator>韩 玮光</dc:creator>
  <cp:lastModifiedBy>韩 玮光</cp:lastModifiedBy>
  <cp:revision>26</cp:revision>
  <dcterms:created xsi:type="dcterms:W3CDTF">2020-10-27T08:26:24Z</dcterms:created>
  <dcterms:modified xsi:type="dcterms:W3CDTF">2020-11-02T09:12:10Z</dcterms:modified>
</cp:coreProperties>
</file>